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8" r:id="rId4"/>
    <p:sldId id="279" r:id="rId5"/>
    <p:sldId id="280" r:id="rId6"/>
    <p:sldId id="277" r:id="rId7"/>
    <p:sldId id="281" r:id="rId8"/>
    <p:sldId id="262" r:id="rId9"/>
    <p:sldId id="283" r:id="rId10"/>
    <p:sldId id="259" r:id="rId11"/>
    <p:sldId id="282" r:id="rId12"/>
    <p:sldId id="284" r:id="rId13"/>
    <p:sldId id="287" r:id="rId14"/>
    <p:sldId id="288" r:id="rId15"/>
    <p:sldId id="286" r:id="rId16"/>
    <p:sldId id="285" r:id="rId17"/>
    <p:sldId id="289" r:id="rId18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988D850-9863-4717-B60A-29BBCE051FCB}" type="datetimeFigureOut">
              <a:rPr lang="is-IS" smtClean="0"/>
              <a:t>26.3.2015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7043231-24FB-4996-BBE7-E195A70A7956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175351" cy="3008625"/>
          </a:xfrm>
        </p:spPr>
        <p:txBody>
          <a:bodyPr>
            <a:normAutofit/>
          </a:bodyPr>
          <a:lstStyle/>
          <a:p>
            <a:r>
              <a:rPr lang="is-IS" sz="4800" dirty="0" smtClean="0">
                <a:latin typeface="Garamond" panose="02020404030301010803" pitchFamily="18" charset="0"/>
              </a:rPr>
              <a:t>Tryggingafræðileg staða Lífeyrissjóðs bankamanna 2014</a:t>
            </a:r>
            <a:endParaRPr lang="is-IS" sz="4800" dirty="0"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 smtClean="0"/>
              <a:t/>
            </a:r>
            <a:br>
              <a:rPr lang="is-IS" dirty="0" smtClean="0"/>
            </a:br>
            <a:r>
              <a:rPr lang="is-IS" dirty="0" smtClean="0"/>
              <a:t>Bjarni Guðmundsson, Cand.Act.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79509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endParaRPr lang="is-I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749" y="1628800"/>
            <a:ext cx="6863585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228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Staða hlutfallsdeildar 2014 er ekki slæm, og innan allra marka laga og samþykkta</a:t>
            </a:r>
          </a:p>
          <a:p>
            <a:r>
              <a:rPr lang="is-IS" dirty="0" smtClean="0"/>
              <a:t>Staðan er þó eins og áður er sagt verri en búast hefði mátt við</a:t>
            </a:r>
          </a:p>
          <a:p>
            <a:r>
              <a:rPr lang="is-IS" dirty="0"/>
              <a:t>Eigna staða er í samræmi við væntingar</a:t>
            </a:r>
          </a:p>
          <a:p>
            <a:pPr marL="0" indent="0">
              <a:buNone/>
            </a:pPr>
            <a:endParaRPr lang="is-IS" dirty="0" smtClean="0"/>
          </a:p>
          <a:p>
            <a:r>
              <a:rPr lang="is-IS" dirty="0" smtClean="0"/>
              <a:t>Áfallnar skuldbindingar eru þó töluvert hærri en gera hefði mátt ráð fyrir miðað við stöðu 2013 og að teknu tilliti til lækkunar réttinda </a:t>
            </a:r>
          </a:p>
        </p:txBody>
      </p:sp>
    </p:spTree>
    <p:extLst>
      <p:ext uri="{BB962C8B-B14F-4D97-AF65-F5344CB8AC3E}">
        <p14:creationId xmlns:p14="http://schemas.microsoft.com/office/powerpoint/2010/main" val="404139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endParaRPr lang="is-I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79" y="1600200"/>
            <a:ext cx="739764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969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br>
              <a:rPr lang="is-IS" dirty="0" smtClean="0"/>
            </a:br>
            <a:r>
              <a:rPr lang="is-IS" dirty="0" smtClean="0"/>
              <a:t>við hverju mátti búast 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Áfallin skuldbinding x hækkun vísitölu x1,035</a:t>
            </a:r>
          </a:p>
          <a:p>
            <a:r>
              <a:rPr lang="is-IS" dirty="0" smtClean="0"/>
              <a:t>- greiddur lífeyrir</a:t>
            </a:r>
          </a:p>
          <a:p>
            <a:r>
              <a:rPr lang="is-IS" dirty="0" smtClean="0"/>
              <a:t>+ ný iðgjöld </a:t>
            </a:r>
          </a:p>
          <a:p>
            <a:endParaRPr lang="is-IS" dirty="0"/>
          </a:p>
          <a:p>
            <a:r>
              <a:rPr lang="is-IS" dirty="0" smtClean="0"/>
              <a:t>Niðurstaða athugunar 2014 nálægt 900M hærri</a:t>
            </a:r>
          </a:p>
        </p:txBody>
      </p:sp>
    </p:spTree>
    <p:extLst>
      <p:ext uri="{BB962C8B-B14F-4D97-AF65-F5344CB8AC3E}">
        <p14:creationId xmlns:p14="http://schemas.microsoft.com/office/powerpoint/2010/main" val="205768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Greining á hópum sjóðfélaga leiðir í ljós að rekja má mismuninn að mestu til :</a:t>
            </a:r>
          </a:p>
          <a:p>
            <a:pPr lvl="1"/>
            <a:r>
              <a:rPr lang="is-IS" dirty="0" smtClean="0"/>
              <a:t>1) Þeir sem voru fengu greiddan eftirlauna- eða makalífeyri í lok árs 2014 og </a:t>
            </a:r>
            <a:br>
              <a:rPr lang="is-IS" dirty="0" smtClean="0"/>
            </a:br>
            <a:r>
              <a:rPr lang="is-IS" dirty="0" smtClean="0"/>
              <a:t>nutu einnig greiðslna í lok 2013</a:t>
            </a:r>
          </a:p>
          <a:p>
            <a:pPr lvl="1"/>
            <a:r>
              <a:rPr lang="is-IS" dirty="0" smtClean="0"/>
              <a:t>2) Sjóðfélagar sem voru í starfi 2013 og eru komnir á eftirlaun 2014 eða hættir</a:t>
            </a:r>
          </a:p>
          <a:p>
            <a:pPr lvl="1"/>
            <a:r>
              <a:rPr lang="is-IS" dirty="0"/>
              <a:t>3</a:t>
            </a:r>
            <a:r>
              <a:rPr lang="is-IS" dirty="0" smtClean="0"/>
              <a:t>) Sjóðfélagar sem hættir 2013 og ´hafa byrjað töku eftirlauna 2014</a:t>
            </a:r>
          </a:p>
          <a:p>
            <a:pPr marL="0" indent="0">
              <a:buNone/>
            </a:pPr>
            <a:endParaRPr lang="is-IS" dirty="0" smtClean="0"/>
          </a:p>
          <a:p>
            <a:r>
              <a:rPr lang="is-IS" dirty="0" smtClean="0"/>
              <a:t>Fjárhæðir eru nálægt </a:t>
            </a:r>
          </a:p>
          <a:p>
            <a:pPr lvl="1"/>
            <a:r>
              <a:rPr lang="is-IS" dirty="0" smtClean="0"/>
              <a:t>1) 461 M</a:t>
            </a:r>
          </a:p>
          <a:p>
            <a:pPr lvl="1"/>
            <a:r>
              <a:rPr lang="is-IS" dirty="0" smtClean="0"/>
              <a:t>2) 293 M</a:t>
            </a:r>
          </a:p>
          <a:p>
            <a:pPr lvl="1"/>
            <a:r>
              <a:rPr lang="is-IS" dirty="0" smtClean="0"/>
              <a:t>3) 107 M</a:t>
            </a:r>
          </a:p>
        </p:txBody>
      </p:sp>
    </p:spTree>
    <p:extLst>
      <p:ext uri="{BB962C8B-B14F-4D97-AF65-F5344CB8AC3E}">
        <p14:creationId xmlns:p14="http://schemas.microsoft.com/office/powerpoint/2010/main" val="285449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Breyting verður gerð á mati lífslíkna við tryggingafræðilegar athuganir við lok 2015</a:t>
            </a:r>
          </a:p>
          <a:p>
            <a:r>
              <a:rPr lang="is-IS" dirty="0" smtClean="0"/>
              <a:t>Tekin verður upp spá um áframhaldandi lækkun dánartíðni sem mun hækka mat skuldbindinga lífeyrissjóða í einu lagi (væntanleg 7-10 prósentustig á áföllnum skuldbindingum)</a:t>
            </a:r>
          </a:p>
          <a:p>
            <a:endParaRPr lang="is-IS" dirty="0"/>
          </a:p>
          <a:p>
            <a:r>
              <a:rPr lang="is-IS" dirty="0" smtClean="0"/>
              <a:t>Með því verður sú þróun sem sjá mátti dæmi um 2014 tekin inn til framtíðar í einu skrefi</a:t>
            </a:r>
          </a:p>
          <a:p>
            <a:r>
              <a:rPr lang="is-IS" dirty="0" smtClean="0"/>
              <a:t>Áfram má gera ráð fyrir neikvæðri þróun vegna 2)</a:t>
            </a:r>
          </a:p>
        </p:txBody>
      </p:sp>
    </p:spTree>
    <p:extLst>
      <p:ext uri="{BB962C8B-B14F-4D97-AF65-F5344CB8AC3E}">
        <p14:creationId xmlns:p14="http://schemas.microsoft.com/office/powerpoint/2010/main" val="407905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Verði ekki gripið til að gerða má gera ráð fyrir að skerða þurfi réttindi fljótlega að nýju.</a:t>
            </a:r>
          </a:p>
          <a:p>
            <a:r>
              <a:rPr lang="is-IS" dirty="0" smtClean="0"/>
              <a:t>Aðrir lífeyrissjóðir geta mætt hækkandi meðalævi að einhverju leyti með hækkun eftirlaunaaldurs</a:t>
            </a:r>
          </a:p>
          <a:p>
            <a:r>
              <a:rPr lang="is-IS" dirty="0" smtClean="0"/>
              <a:t>Breyting eftirlaunaaldurs er væntanlega ekki heimil í Hlutfallsdeild og hefði þar að auki takmörkuð áhrif vegna hás hlutfalls lífeyrisþega</a:t>
            </a:r>
          </a:p>
          <a:p>
            <a:r>
              <a:rPr lang="is-IS" dirty="0" smtClean="0"/>
              <a:t>Úrræði sem eftir standa önnur en skerðing réttinda eru því </a:t>
            </a:r>
          </a:p>
          <a:p>
            <a:pPr lvl="1"/>
            <a:r>
              <a:rPr lang="is-IS" dirty="0" smtClean="0"/>
              <a:t>að hækka iðgjöld </a:t>
            </a:r>
          </a:p>
          <a:p>
            <a:pPr lvl="1"/>
            <a:r>
              <a:rPr lang="is-IS" smtClean="0"/>
              <a:t>Viðbótar </a:t>
            </a:r>
            <a:r>
              <a:rPr lang="is-IS" dirty="0" smtClean="0"/>
              <a:t>framlög  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42844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Lífeyrissjóður bankamanna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s-IS" dirty="0" smtClean="0"/>
          </a:p>
          <a:p>
            <a:endParaRPr lang="is-IS" dirty="0"/>
          </a:p>
          <a:p>
            <a:pPr algn="ctr"/>
            <a:r>
              <a:rPr lang="is-IS" sz="3200" dirty="0" smtClean="0"/>
              <a:t>Takk fyrir !</a:t>
            </a:r>
            <a:endParaRPr lang="is-IS" sz="3200" dirty="0"/>
          </a:p>
        </p:txBody>
      </p:sp>
    </p:spTree>
    <p:extLst>
      <p:ext uri="{BB962C8B-B14F-4D97-AF65-F5344CB8AC3E}">
        <p14:creationId xmlns:p14="http://schemas.microsoft.com/office/powerpoint/2010/main" val="51098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Mat lífeyrisgreiðslna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Greiðslur framtíðar áætlaðar eftir :</a:t>
            </a:r>
            <a:endParaRPr lang="is-IS" sz="2400" dirty="0" smtClean="0"/>
          </a:p>
          <a:p>
            <a:pPr lvl="1"/>
            <a:r>
              <a:rPr lang="is-IS" sz="1600" dirty="0" smtClean="0"/>
              <a:t>Skráðum réttindum sjóðfélaga og lífeyrisþega þegar athugun fer fram</a:t>
            </a:r>
          </a:p>
          <a:p>
            <a:pPr lvl="1"/>
            <a:r>
              <a:rPr lang="is-IS" dirty="0" smtClean="0"/>
              <a:t>Væntri viðbót réttinda fram að töku lífeyris í samræmi við greidd iðgjöld síðasta árs</a:t>
            </a:r>
            <a:endParaRPr lang="is-IS" sz="1600" dirty="0" smtClean="0"/>
          </a:p>
          <a:p>
            <a:r>
              <a:rPr lang="is-IS" dirty="0" smtClean="0"/>
              <a:t>Tekið tillit til líkanda þess að sjóðfélagar falli frá eða verði öryrkjar</a:t>
            </a:r>
            <a:endParaRPr lang="is-IS" sz="2400" dirty="0" smtClean="0"/>
          </a:p>
          <a:p>
            <a:r>
              <a:rPr lang="is-IS" dirty="0" smtClean="0"/>
              <a:t>Einnig gert ráð fyrir kostnaði við rekstur sjóðsins</a:t>
            </a:r>
          </a:p>
          <a:p>
            <a:r>
              <a:rPr lang="is-IS" dirty="0" smtClean="0"/>
              <a:t>Niðurstaðan er áætlun um greiðslur sjóðsins til framtíðar, ár fyrir ár</a:t>
            </a:r>
            <a:endParaRPr lang="is-IS" sz="2400" dirty="0" smtClean="0"/>
          </a:p>
          <a:p>
            <a:endParaRPr lang="is-IS" sz="2400" b="1" dirty="0" smtClean="0"/>
          </a:p>
          <a:p>
            <a:endParaRPr lang="is-IS" sz="2400" b="1" dirty="0" smtClean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96732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Mat eigna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Fyrir framtíðar iðgjöld reiknað svipað og fyrir réttindi:</a:t>
            </a:r>
            <a:endParaRPr lang="is-IS" sz="2400" dirty="0" smtClean="0"/>
          </a:p>
          <a:p>
            <a:pPr lvl="1"/>
            <a:r>
              <a:rPr lang="is-IS" sz="1600" dirty="0" smtClean="0"/>
              <a:t>Gengið er út frá iðgjaldagreiðslum síðasta árs, verðtryggðum og hugsanlega gert ráð fyrir launahækkunum</a:t>
            </a:r>
          </a:p>
          <a:p>
            <a:pPr lvl="1"/>
            <a:r>
              <a:rPr lang="is-IS" dirty="0" smtClean="0"/>
              <a:t>Gert ráð fyrir að allir sem greiddu á síðasta ári greiði áfram </a:t>
            </a:r>
          </a:p>
          <a:p>
            <a:pPr lvl="1"/>
            <a:r>
              <a:rPr lang="is-IS" dirty="0" smtClean="0"/>
              <a:t>Ekki er gert ráð fyrir nýjum sjóðfélögum</a:t>
            </a:r>
          </a:p>
          <a:p>
            <a:pPr lvl="1"/>
            <a:r>
              <a:rPr lang="is-IS" dirty="0" smtClean="0"/>
              <a:t>Tekið tillit til líkanda þess að sjóðfélagar falli frá eða verði öryrkjar</a:t>
            </a:r>
            <a:endParaRPr lang="is-IS" sz="2400" dirty="0" smtClean="0"/>
          </a:p>
          <a:p>
            <a:endParaRPr lang="is-IS" dirty="0" smtClean="0"/>
          </a:p>
          <a:p>
            <a:r>
              <a:rPr lang="is-IS" dirty="0" smtClean="0"/>
              <a:t>Niðurstaðan er áætlun um greiðslur iðgjalda til sjóðsins, ár fyrir ár</a:t>
            </a:r>
            <a:endParaRPr lang="is-IS" sz="2400" dirty="0" smtClean="0"/>
          </a:p>
          <a:p>
            <a:endParaRPr lang="is-IS" sz="2400" b="1" dirty="0" smtClean="0"/>
          </a:p>
          <a:p>
            <a:endParaRPr lang="is-IS" sz="2400" b="1" dirty="0" smtClean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00096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Niðurstaða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Þegar áætlun um greiðslur lífeyris og innborgun iðgjalda liggur fyrir er fundið núvirði miðað við tiltekna ávöxtunarkröfu</a:t>
            </a:r>
          </a:p>
          <a:p>
            <a:r>
              <a:rPr lang="is-IS" sz="2400" dirty="0" smtClean="0"/>
              <a:t>Sem líka má orða þannig að fundið er hversu háa fjárhæð þyrfti að leggja til hliðar, til að standa undir þeim greiðslum sem áætlaðar eru</a:t>
            </a:r>
          </a:p>
          <a:p>
            <a:r>
              <a:rPr lang="is-IS" dirty="0" smtClean="0"/>
              <a:t>Lagt er mat á núverandi eignir sjóðssins með sömu ávöxtunarkröfu og mismunur frá bókfærðu verði kallað endurmat </a:t>
            </a:r>
            <a:endParaRPr lang="is-IS" sz="2400" dirty="0" smtClean="0"/>
          </a:p>
          <a:p>
            <a:endParaRPr lang="is-IS" sz="2400" b="1" dirty="0" smtClean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35444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Áfallin staða og heildar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Ef aðeins er litið til útgjalda vegna þeirra réttinda sem sjóðfélagar hafa aflað þegar athugun fer fram er talað um </a:t>
            </a:r>
            <a:r>
              <a:rPr lang="is-IS" b="1" dirty="0" smtClean="0"/>
              <a:t>áfallna stöðu </a:t>
            </a:r>
            <a:endParaRPr lang="is-IS" dirty="0"/>
          </a:p>
          <a:p>
            <a:r>
              <a:rPr lang="is-IS" dirty="0" smtClean="0"/>
              <a:t>Á móti þeim útgjöldum stendur núverandi eign</a:t>
            </a:r>
          </a:p>
          <a:p>
            <a:r>
              <a:rPr lang="is-IS" dirty="0" smtClean="0"/>
              <a:t>Með </a:t>
            </a:r>
            <a:r>
              <a:rPr lang="is-IS" b="1" dirty="0" smtClean="0"/>
              <a:t>heildar stöðu</a:t>
            </a:r>
            <a:r>
              <a:rPr lang="is-IS" dirty="0" smtClean="0"/>
              <a:t> er átt við að bætt er við réttindum vegna þeirra iðgjalda sem núverandi sjóðfélagar eiga eftir að greiða</a:t>
            </a:r>
          </a:p>
          <a:p>
            <a:r>
              <a:rPr lang="is-IS" dirty="0" smtClean="0"/>
              <a:t>Þá er verðmæti iðgjalda bætt  við núverandi eignir</a:t>
            </a:r>
            <a:endParaRPr lang="is-IS" sz="2400" b="1" dirty="0" smtClean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3501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Reikniforsendur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Óbreyttar frá fyrra ári :</a:t>
            </a:r>
            <a:endParaRPr lang="is-IS" sz="2400" dirty="0" smtClean="0"/>
          </a:p>
          <a:p>
            <a:r>
              <a:rPr lang="is-IS" dirty="0" smtClean="0"/>
              <a:t>Íslenskar lífslíkur byggðar á reynslu áranna 2007-2011</a:t>
            </a:r>
            <a:endParaRPr lang="is-IS" sz="2400" dirty="0" smtClean="0"/>
          </a:p>
          <a:p>
            <a:r>
              <a:rPr lang="is-IS" dirty="0" smtClean="0"/>
              <a:t>Örorkulíkur 60% af meðaltali reynslu íslenksra lífeyrissjóða árin 1998-2002</a:t>
            </a:r>
            <a:endParaRPr lang="is-IS" sz="2400" dirty="0" smtClean="0"/>
          </a:p>
          <a:p>
            <a:r>
              <a:rPr lang="is-IS" dirty="0" smtClean="0"/>
              <a:t>Ávöxtun 3,5% umfram hækkun vísitölu neysluverðs til verðtryggingar</a:t>
            </a:r>
            <a:endParaRPr lang="is-IS" sz="2400" b="1" dirty="0" smtClean="0"/>
          </a:p>
          <a:p>
            <a:r>
              <a:rPr lang="is-IS" dirty="0" smtClean="0"/>
              <a:t>Fyrir hlutfallsdeild er gert ráð fyrir 0,5% árlegri hækkun launa umfram verðlag</a:t>
            </a:r>
            <a:endParaRPr lang="is-IS" sz="2400" b="1" dirty="0" smtClean="0"/>
          </a:p>
          <a:p>
            <a:endParaRPr lang="is-IS" sz="2400" b="1" dirty="0" smtClean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9855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Aldursdeild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Ákvæði samþykkta að mestu óbreytt</a:t>
            </a:r>
          </a:p>
          <a:p>
            <a:r>
              <a:rPr lang="is-IS" sz="2400" dirty="0" smtClean="0"/>
              <a:t>Reikniforsendur óbreyttar</a:t>
            </a:r>
          </a:p>
          <a:p>
            <a:r>
              <a:rPr lang="is-IS" dirty="0" smtClean="0"/>
              <a:t>Ávöxtun að teknu tilliti til endurmats um 5% </a:t>
            </a:r>
            <a:endParaRPr lang="is-IS" sz="2400" dirty="0" smtClean="0"/>
          </a:p>
          <a:p>
            <a:r>
              <a:rPr lang="is-IS" dirty="0" smtClean="0"/>
              <a:t>Staða deildarinnar batnar vegna góðrar ávöxtunar</a:t>
            </a:r>
          </a:p>
          <a:p>
            <a:r>
              <a:rPr lang="is-IS" dirty="0" smtClean="0"/>
              <a:t>Aðrir þættir hafa ekki mikil áhrif</a:t>
            </a:r>
            <a:endParaRPr lang="is-IS" sz="2400" dirty="0" smtClean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39130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0"/>
            <a:ext cx="7499176" cy="1196752"/>
          </a:xfrm>
        </p:spPr>
        <p:txBody>
          <a:bodyPr>
            <a:normAutofit/>
          </a:bodyPr>
          <a:lstStyle/>
          <a:p>
            <a:r>
              <a:rPr lang="is-IS" sz="4800" dirty="0" smtClean="0">
                <a:latin typeface="Garamond" panose="02020404030301010803" pitchFamily="18" charset="0"/>
              </a:rPr>
              <a:t>Aldursdeild 2014</a:t>
            </a:r>
            <a:endParaRPr lang="is-IS" sz="4800" dirty="0">
              <a:latin typeface="Garamond" panose="02020404030301010803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4"/>
            <a:ext cx="7264846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016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Hlutfallsdeild 2014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Réttindi bæði áunnin og til framtíðar lækkuð í hlutfalli 1,92/2,125 eða uþb 9,65%</a:t>
            </a:r>
          </a:p>
          <a:p>
            <a:r>
              <a:rPr lang="is-IS" sz="2400" dirty="0" smtClean="0"/>
              <a:t>Reikniforsendur óbreyttar</a:t>
            </a:r>
          </a:p>
          <a:p>
            <a:r>
              <a:rPr lang="is-IS" dirty="0" smtClean="0"/>
              <a:t>Ávöxtun að teknu tilliti til endurmats rétt um 3,5% </a:t>
            </a:r>
          </a:p>
          <a:p>
            <a:r>
              <a:rPr lang="is-IS" sz="2400" dirty="0" smtClean="0"/>
              <a:t>Aðferð við mat rekstrakostnaðar breytt til samræmis við spá um stærð Hlutfalls- og Aldursdeilda</a:t>
            </a:r>
          </a:p>
          <a:p>
            <a:endParaRPr lang="is-IS" dirty="0" smtClean="0"/>
          </a:p>
          <a:p>
            <a:r>
              <a:rPr lang="is-IS" dirty="0" smtClean="0"/>
              <a:t>Staða deildarinnar batnar vegna lækkunar réttinda en þó minna en vænta mátti</a:t>
            </a:r>
            <a:endParaRPr lang="is-IS" sz="2400" b="1" dirty="0" smtClean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08185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451</TotalTime>
  <Words>646</Words>
  <Application>Microsoft Office PowerPoint</Application>
  <PresentationFormat>On-screen Show (4:3)</PresentationFormat>
  <Paragraphs>93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Courier New</vt:lpstr>
      <vt:lpstr>Garamond</vt:lpstr>
      <vt:lpstr>Palatino Linotype</vt:lpstr>
      <vt:lpstr>Executive</vt:lpstr>
      <vt:lpstr>Tryggingafræðileg staða Lífeyrissjóðs bankamanna 2014</vt:lpstr>
      <vt:lpstr>Mat lífeyrisgreiðslna</vt:lpstr>
      <vt:lpstr>Mat eigna</vt:lpstr>
      <vt:lpstr>Niðurstaða</vt:lpstr>
      <vt:lpstr>Áfallin staða og heildar</vt:lpstr>
      <vt:lpstr>Reikniforsendur 2014</vt:lpstr>
      <vt:lpstr>Aldursdeild 2014</vt:lpstr>
      <vt:lpstr>Aldursdeild 2014</vt:lpstr>
      <vt:lpstr>Hlutfallsdeild 2014</vt:lpstr>
      <vt:lpstr>Hlutfallsdeild 2014</vt:lpstr>
      <vt:lpstr>Hlutfallsdeild 2014</vt:lpstr>
      <vt:lpstr>Hlutfallsdeild 2014</vt:lpstr>
      <vt:lpstr>Hlutfallsdeild 2014 við hverju mátti búast </vt:lpstr>
      <vt:lpstr>Hlutfallsdeild 2014</vt:lpstr>
      <vt:lpstr>Hlutfallsdeild 2014</vt:lpstr>
      <vt:lpstr>Hlutfallsdeild 2014</vt:lpstr>
      <vt:lpstr>Lífeyrissjóður bankamanna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Icelandic Pension Systems with a view to regulatory aspects</dc:title>
  <dc:creator>bg</dc:creator>
  <cp:lastModifiedBy>olafur</cp:lastModifiedBy>
  <cp:revision>50</cp:revision>
  <dcterms:created xsi:type="dcterms:W3CDTF">2014-02-21T08:13:18Z</dcterms:created>
  <dcterms:modified xsi:type="dcterms:W3CDTF">2015-03-26T14:15:50Z</dcterms:modified>
</cp:coreProperties>
</file>