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71" r:id="rId2"/>
    <p:sldId id="272" r:id="rId3"/>
    <p:sldId id="276" r:id="rId4"/>
    <p:sldId id="273" r:id="rId5"/>
    <p:sldId id="274" r:id="rId6"/>
    <p:sldId id="275" r:id="rId7"/>
    <p:sldId id="277" r:id="rId8"/>
    <p:sldId id="278" r:id="rId9"/>
    <p:sldId id="279" r:id="rId10"/>
    <p:sldId id="280" r:id="rId11"/>
  </p:sldIdLst>
  <p:sldSz cx="12192000" cy="6858000"/>
  <p:notesSz cx="6805613" cy="9939338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0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8B820-13ED-4A6D-9E61-84A223845F70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9E958-12E6-4715-B274-2EC24CBF0AF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65509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13078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25116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1161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99489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81111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75942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40217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63941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51884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45451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83203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83DDA-BB5D-4B9B-AAAC-E1160621402B}" type="datetimeFigureOut">
              <a:rPr lang="is-IS" smtClean="0"/>
              <a:t>13.5.2014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6778" y="137160"/>
            <a:ext cx="1577102" cy="92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133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.i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5980" y="1818482"/>
            <a:ext cx="7940040" cy="4074477"/>
          </a:xfrm>
        </p:spPr>
        <p:txBody>
          <a:bodyPr>
            <a:normAutofit/>
          </a:bodyPr>
          <a:lstStyle/>
          <a:p>
            <a:r>
              <a:rPr lang="is-IS" sz="5400" b="1" dirty="0" smtClean="0"/>
              <a:t>Lífeyrissjóður bankamanna</a:t>
            </a:r>
            <a:br>
              <a:rPr lang="is-IS" sz="5400" b="1" dirty="0" smtClean="0"/>
            </a:br>
            <a:r>
              <a:rPr lang="is-IS" sz="4000" dirty="0" smtClean="0"/>
              <a:t/>
            </a:r>
            <a:br>
              <a:rPr lang="is-IS" sz="4000" dirty="0" smtClean="0"/>
            </a:br>
            <a:r>
              <a:rPr lang="is-IS" sz="4000" dirty="0" smtClean="0"/>
              <a:t>Kynningarfundur Seðlabanka </a:t>
            </a:r>
            <a:br>
              <a:rPr lang="is-IS" sz="4000" dirty="0" smtClean="0"/>
            </a:br>
            <a:r>
              <a:rPr lang="is-IS" sz="4000" dirty="0" smtClean="0"/>
              <a:t>13. maí 2014</a:t>
            </a:r>
            <a:br>
              <a:rPr lang="is-IS" sz="4000" dirty="0" smtClean="0"/>
            </a:br>
            <a:r>
              <a:rPr lang="is-IS" sz="4000" dirty="0" smtClean="0"/>
              <a:t/>
            </a:r>
            <a:br>
              <a:rPr lang="is-IS" sz="4000" dirty="0" smtClean="0"/>
            </a:br>
            <a:r>
              <a:rPr lang="is-IS" sz="4000" dirty="0" smtClean="0"/>
              <a:t>Raunhæf dæmi</a:t>
            </a:r>
            <a:endParaRPr lang="is-IS" sz="4000" dirty="0"/>
          </a:p>
        </p:txBody>
      </p:sp>
    </p:spTree>
    <p:extLst>
      <p:ext uri="{BB962C8B-B14F-4D97-AF65-F5344CB8AC3E}">
        <p14:creationId xmlns:p14="http://schemas.microsoft.com/office/powerpoint/2010/main" val="126917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5980" y="1818482"/>
            <a:ext cx="7940040" cy="4074477"/>
          </a:xfrm>
        </p:spPr>
        <p:txBody>
          <a:bodyPr>
            <a:normAutofit/>
          </a:bodyPr>
          <a:lstStyle/>
          <a:p>
            <a:r>
              <a:rPr lang="is-IS" sz="5400" b="1" dirty="0" smtClean="0"/>
              <a:t>Lífeyrissjóður bankamanna</a:t>
            </a:r>
            <a:br>
              <a:rPr lang="is-IS" sz="5400" b="1" dirty="0" smtClean="0"/>
            </a:br>
            <a:r>
              <a:rPr lang="is-IS" sz="4000" dirty="0" smtClean="0"/>
              <a:t/>
            </a:r>
            <a:br>
              <a:rPr lang="is-IS" sz="4000" dirty="0" smtClean="0"/>
            </a:br>
            <a:r>
              <a:rPr lang="is-IS" sz="4000" dirty="0" smtClean="0"/>
              <a:t>Kynningarfundur Seðlabanka</a:t>
            </a:r>
            <a:br>
              <a:rPr lang="is-IS" sz="4000" dirty="0" smtClean="0"/>
            </a:br>
            <a:r>
              <a:rPr lang="is-IS" sz="4000" dirty="0" smtClean="0"/>
              <a:t>12. maí 2014</a:t>
            </a:r>
            <a:br>
              <a:rPr lang="is-IS" sz="4000" dirty="0" smtClean="0"/>
            </a:br>
            <a:r>
              <a:rPr lang="is-IS" sz="4000" dirty="0" smtClean="0"/>
              <a:t/>
            </a:r>
            <a:br>
              <a:rPr lang="is-IS" sz="4000" dirty="0" smtClean="0"/>
            </a:br>
            <a:r>
              <a:rPr lang="is-IS" sz="4000" dirty="0" smtClean="0"/>
              <a:t>Takk fyrir</a:t>
            </a:r>
            <a:endParaRPr lang="is-IS" sz="4000" dirty="0"/>
          </a:p>
        </p:txBody>
      </p:sp>
    </p:spTree>
    <p:extLst>
      <p:ext uri="{BB962C8B-B14F-4D97-AF65-F5344CB8AC3E}">
        <p14:creationId xmlns:p14="http://schemas.microsoft.com/office/powerpoint/2010/main" val="314824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Lífeyrisþegi í Hlutfallsdeild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Jón Jónsson er 67+ ára, býr einn og er nú með </a:t>
            </a:r>
            <a:r>
              <a:rPr lang="is-IS" b="1" dirty="0" smtClean="0"/>
              <a:t>300.000</a:t>
            </a:r>
            <a:r>
              <a:rPr lang="is-IS" dirty="0" smtClean="0"/>
              <a:t> kr. í mánaðalegan lífeyri frá lífeyrissjóðnum. </a:t>
            </a:r>
            <a:r>
              <a:rPr lang="is-IS" sz="2400" i="1" dirty="0"/>
              <a:t>(Viðmiðunarlaun 352.941*85%)</a:t>
            </a:r>
          </a:p>
          <a:p>
            <a:r>
              <a:rPr lang="is-IS" dirty="0" smtClean="0"/>
              <a:t>Eftir réttindabreytingu lækkar mánaðarlegur lífeyrir jóns um </a:t>
            </a:r>
            <a:r>
              <a:rPr lang="is-IS" b="1" dirty="0" smtClean="0"/>
              <a:t>9,72%</a:t>
            </a:r>
            <a:r>
              <a:rPr lang="is-IS" dirty="0" smtClean="0"/>
              <a:t> og verður </a:t>
            </a:r>
            <a:r>
              <a:rPr lang="is-IS" b="1" dirty="0" smtClean="0"/>
              <a:t>270.840</a:t>
            </a:r>
            <a:r>
              <a:rPr lang="is-IS" dirty="0" smtClean="0"/>
              <a:t> kr.</a:t>
            </a:r>
          </a:p>
          <a:p>
            <a:r>
              <a:rPr lang="is-IS" dirty="0" smtClean="0"/>
              <a:t>Ráðstöfunartekjur voru m.v. </a:t>
            </a:r>
            <a:r>
              <a:rPr lang="is-IS" dirty="0"/>
              <a:t>e</a:t>
            </a:r>
            <a:r>
              <a:rPr lang="is-IS" dirty="0" smtClean="0"/>
              <a:t>ngar aðrar tekjur skv. TR </a:t>
            </a:r>
            <a:r>
              <a:rPr lang="is-IS" b="1" dirty="0" smtClean="0"/>
              <a:t>263.177</a:t>
            </a:r>
            <a:r>
              <a:rPr lang="is-IS" dirty="0" smtClean="0"/>
              <a:t> kr., þ.a. koma 237.349 kr. frá LB m.v. 100% nýtingu skattkorts þar, en 25.828 frá TR.</a:t>
            </a:r>
          </a:p>
          <a:p>
            <a:r>
              <a:rPr lang="is-IS" dirty="0" smtClean="0"/>
              <a:t>Ráðstöfunartekjur verða </a:t>
            </a:r>
            <a:r>
              <a:rPr lang="is-IS" b="1" dirty="0" smtClean="0"/>
              <a:t>254.329</a:t>
            </a:r>
            <a:r>
              <a:rPr lang="is-IS" dirty="0" smtClean="0"/>
              <a:t> </a:t>
            </a:r>
            <a:r>
              <a:rPr lang="is-IS" dirty="0"/>
              <a:t>kr., þ.a. </a:t>
            </a:r>
            <a:r>
              <a:rPr lang="is-IS" dirty="0" smtClean="0"/>
              <a:t>koma 219.424 </a:t>
            </a:r>
            <a:r>
              <a:rPr lang="is-IS" dirty="0"/>
              <a:t>kr. frá LB m.v. 100% nýtingu skattkorts þar, en </a:t>
            </a:r>
            <a:r>
              <a:rPr lang="is-IS" dirty="0" smtClean="0"/>
              <a:t>34.905 </a:t>
            </a:r>
            <a:r>
              <a:rPr lang="is-IS" dirty="0"/>
              <a:t>frá TR</a:t>
            </a:r>
            <a:r>
              <a:rPr lang="is-IS" dirty="0" smtClean="0"/>
              <a:t>. Ráðst.tekjur lækka um </a:t>
            </a:r>
            <a:r>
              <a:rPr lang="is-IS" b="1" dirty="0" smtClean="0"/>
              <a:t>3,4%</a:t>
            </a:r>
          </a:p>
          <a:p>
            <a:endParaRPr lang="is-IS" dirty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738089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Makalífeyrisþegi í Hlutfallsdeild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dirty="0" smtClean="0"/>
              <a:t>Sigríður sækir nú um lífeyri eftir </a:t>
            </a:r>
            <a:r>
              <a:rPr lang="is-IS" dirty="0"/>
              <a:t>G</a:t>
            </a:r>
            <a:r>
              <a:rPr lang="is-IS" dirty="0" smtClean="0"/>
              <a:t>unnar.  Hann hafði náð fullum réttindum hjá sjóðnum og var með </a:t>
            </a:r>
            <a:r>
              <a:rPr lang="is-IS" b="1" dirty="0" smtClean="0"/>
              <a:t>300.000</a:t>
            </a:r>
            <a:r>
              <a:rPr lang="is-IS" dirty="0" smtClean="0"/>
              <a:t> kr. í mánaðalegan lífeyri síðasta mánuðinn sem hann lifði. </a:t>
            </a:r>
            <a:r>
              <a:rPr lang="is-IS" sz="2600" i="1" dirty="0" smtClean="0"/>
              <a:t>(Viðmiðunarlaun 352.941*85%)</a:t>
            </a:r>
            <a:endParaRPr lang="is-IS" sz="2600" i="1" dirty="0"/>
          </a:p>
          <a:p>
            <a:r>
              <a:rPr lang="is-IS" dirty="0" smtClean="0"/>
              <a:t>Makalífeyrisréttur var 1,25% fyrir hvert þeirra 40 ára sem Jón ávann sér réttindi og verður því uppsafnað 50% af viðmiðunarlaunum Jóns.  Sigríður fær því </a:t>
            </a:r>
            <a:r>
              <a:rPr lang="is-IS" b="1" dirty="0" smtClean="0"/>
              <a:t>176.471</a:t>
            </a:r>
            <a:r>
              <a:rPr lang="is-IS" dirty="0" smtClean="0"/>
              <a:t> kr. á mánuði.</a:t>
            </a:r>
          </a:p>
          <a:p>
            <a:r>
              <a:rPr lang="is-IS" dirty="0" smtClean="0"/>
              <a:t>Takið eftir að það eru einmitt 10/17 af 300.000 kr. </a:t>
            </a:r>
            <a:r>
              <a:rPr lang="is-IS" sz="2600" dirty="0"/>
              <a:t>(</a:t>
            </a:r>
            <a:r>
              <a:rPr lang="is-IS" sz="2600" dirty="0" smtClean="0"/>
              <a:t>eða 1,25/2,125*300.000)</a:t>
            </a:r>
          </a:p>
          <a:p>
            <a:r>
              <a:rPr lang="is-IS" dirty="0" smtClean="0"/>
              <a:t>Eftir réttindabreytingu lækkar réttur Sigríður um 9,72% og greiðslur til hennar niður í </a:t>
            </a:r>
            <a:r>
              <a:rPr lang="is-IS" b="1" dirty="0" smtClean="0"/>
              <a:t>159.318</a:t>
            </a:r>
            <a:r>
              <a:rPr lang="is-IS" dirty="0" smtClean="0"/>
              <a:t> kr.</a:t>
            </a:r>
          </a:p>
          <a:p>
            <a:r>
              <a:rPr lang="is-IS" dirty="0" smtClean="0"/>
              <a:t>Ráðstöfunartekjur fara við það úr </a:t>
            </a:r>
            <a:r>
              <a:rPr lang="is-IS" b="1" dirty="0" smtClean="0"/>
              <a:t>225.428 </a:t>
            </a:r>
            <a:r>
              <a:rPr lang="is-IS" dirty="0" smtClean="0"/>
              <a:t>kr. í</a:t>
            </a:r>
            <a:r>
              <a:rPr lang="is-IS" b="1" dirty="0" smtClean="0"/>
              <a:t> 220.013</a:t>
            </a:r>
            <a:r>
              <a:rPr lang="is-IS" dirty="0" smtClean="0"/>
              <a:t>. Þær lækka um </a:t>
            </a:r>
            <a:r>
              <a:rPr lang="is-IS" b="1" dirty="0" smtClean="0"/>
              <a:t>2,4%.</a:t>
            </a:r>
          </a:p>
          <a:p>
            <a:endParaRPr lang="is-IS" dirty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75033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Sjóðfélagi 1 í Hlutfallsdeild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s-IS" dirty="0" smtClean="0"/>
              <a:t>Jóna Jónsdóttir hefur greitt í sjóðinn af fullu starfi í 40 ár og hefur áunnið sér 85% rétt.  Ef viðmiðunarlaun hennar eru 352.941 kr. hefði hún fengið 300.000 kr. í mánaðarleg eftirlaun.</a:t>
            </a:r>
          </a:p>
          <a:p>
            <a:r>
              <a:rPr lang="is-IS" dirty="0" smtClean="0"/>
              <a:t>Fyrir hvert ár í starfi hafði hún áunnið sér 2,125%, en eftir réttindabreytingu verður árleg ávinnsla frá upphafi 1,92% eða uppsafnað í hennar tilviki í 76,8%.</a:t>
            </a:r>
          </a:p>
          <a:p>
            <a:r>
              <a:rPr lang="is-IS" dirty="0" smtClean="0"/>
              <a:t>Jóna er 65 ára og sækir um lífeyri frá júní 2014.  Hún fær 300.000 kr. í 2-4 mánuði þar til nýjar samþykktir hljóta samþykki aðildarfyrirtækja og fjármálaráðuneytis og lækkar þá í 270.840 kr. á mánuði.</a:t>
            </a:r>
          </a:p>
          <a:p>
            <a:r>
              <a:rPr lang="is-IS" dirty="0" smtClean="0"/>
              <a:t>Ráðstöfunartekjur hennar breytast þá með sama hætti og hjá Jóni, þ.e þær lækka um 3,4%.</a:t>
            </a:r>
          </a:p>
          <a:p>
            <a:endParaRPr lang="is-IS" dirty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835388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Sjóðfélagi 2 í Hlutfallsdeild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s-IS" dirty="0" smtClean="0"/>
              <a:t>Jónína Jónsdóttir hefur greitt í sjóðinn af fullu starfi í 38 ár og hefur áunnið sér 80,75% rétt.  Hún hefði komist í 85% eftir 2 ár.  </a:t>
            </a:r>
          </a:p>
          <a:p>
            <a:r>
              <a:rPr lang="is-IS" dirty="0" smtClean="0"/>
              <a:t>Fyrir hvert ár í starfi hafði hún áunnið sér 2,125%, en eftir réttindabreytingu verður árleg ávinnsla frá upphafi 1,92% eða uppsafnað í hennar tilviki í 72,96%.</a:t>
            </a:r>
          </a:p>
          <a:p>
            <a:r>
              <a:rPr lang="is-IS" dirty="0" smtClean="0"/>
              <a:t>Í grein 9.1 mun standa.  ... Enginn skal þó greiða til sjóðsins lengur en í 40 ár eða þar til 76,8% eftirlaunahlutfalli er náð. (áður stóð 85%)</a:t>
            </a:r>
          </a:p>
          <a:p>
            <a:r>
              <a:rPr lang="is-IS" dirty="0" smtClean="0"/>
              <a:t>Eftir 2 ár mun Jónína verða komin í það hámark, 76,8%.</a:t>
            </a:r>
          </a:p>
          <a:p>
            <a:r>
              <a:rPr lang="is-IS" dirty="0" smtClean="0"/>
              <a:t>Tíminn sem tekur að ná í „full“ réttindi verður óbreyttur en hámarkið lækkar.</a:t>
            </a:r>
          </a:p>
          <a:p>
            <a:endParaRPr lang="is-IS" dirty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64314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Sjóðfélagi 3 í Hlutfallsdeild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s-IS" dirty="0" smtClean="0"/>
              <a:t>Gunnar Jónsons greiddi í Hlutfallsdeild af fullu starfi í 10 ár á tímabilinu 1996 – 2005. Hann fór þá í nám, en tók um að greiða til Aldursdeildar þegar hann kom aftur til starfa 2009. Hann á því geymd réttindi í Hlutfallsd.    </a:t>
            </a:r>
          </a:p>
          <a:p>
            <a:r>
              <a:rPr lang="is-IS" dirty="0" smtClean="0"/>
              <a:t>Fyrir hvert ár í starfi hafði hann áunnið sér 2,125%, sem gerir 21,25% rétt.  Eftir réttindabreytingu verður árleg ávinnsla frá upphafi 1,92% og uppsöfnuð geymd réttindi í Hutfallsdeild því alls 19,20%.</a:t>
            </a:r>
          </a:p>
          <a:p>
            <a:r>
              <a:rPr lang="is-IS" dirty="0" smtClean="0"/>
              <a:t>Þegar Gunnar verður 65 ára hefur hann nokkra kosti.</a:t>
            </a:r>
          </a:p>
          <a:p>
            <a:pPr marL="971550" lvl="1" indent="-514350">
              <a:buFont typeface="+mj-lt"/>
              <a:buAutoNum type="arabicPeriod"/>
            </a:pPr>
            <a:r>
              <a:rPr lang="is-IS" dirty="0" smtClean="0"/>
              <a:t>Að hætta að vinna 65 ára, sækja um lífeyri hjá </a:t>
            </a:r>
            <a:r>
              <a:rPr lang="is-IS" dirty="0"/>
              <a:t>H</a:t>
            </a:r>
            <a:r>
              <a:rPr lang="is-IS" dirty="0" smtClean="0"/>
              <a:t>lutfallsdeild strax og einnig hjá Aldursdeild með 14,88% lækkun.</a:t>
            </a:r>
          </a:p>
          <a:p>
            <a:pPr marL="971550" lvl="1" indent="-514350">
              <a:buFont typeface="+mj-lt"/>
              <a:buAutoNum type="arabicPeriod"/>
            </a:pPr>
            <a:r>
              <a:rPr lang="is-IS" dirty="0" smtClean="0"/>
              <a:t>Að vinna áfram til 67 ára og sækja þá um lífeyri hjá Hlutfallsdeild og samhliða hjá Aldursdeild án lækkunar.</a:t>
            </a:r>
          </a:p>
          <a:p>
            <a:pPr marL="971550" lvl="1" indent="-514350">
              <a:buFont typeface="+mj-lt"/>
              <a:buAutoNum type="arabicPeriod"/>
            </a:pPr>
            <a:r>
              <a:rPr lang="is-IS" dirty="0" smtClean="0"/>
              <a:t>Að vinna til 70 ára og sækja þá um lífeyri hjá Hlutfallsdeild og samhliða hjá Aldursdeild með 26,4% hækkun.</a:t>
            </a:r>
          </a:p>
          <a:p>
            <a:pPr marL="971550" lvl="1" indent="-514350">
              <a:buFont typeface="+mj-lt"/>
              <a:buAutoNum type="arabicPeriod"/>
            </a:pPr>
            <a:endParaRPr lang="is-IS" dirty="0" smtClean="0"/>
          </a:p>
          <a:p>
            <a:pPr marL="0" indent="0">
              <a:buNone/>
            </a:pPr>
            <a:endParaRPr lang="is-IS" dirty="0" smtClean="0"/>
          </a:p>
          <a:p>
            <a:endParaRPr lang="is-IS" dirty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751688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Jafnræðisreglan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Hlutfallsleg áhrif réttindaleiðréttingar eiga að vera jöfn á alla.  Hvort sem er lífeyrisþega, makalífeyrisþega sem og þá sem eiga eftir að sækja sér lífeyrisrétt.</a:t>
            </a:r>
          </a:p>
          <a:p>
            <a:r>
              <a:rPr lang="is-IS" dirty="0" smtClean="0"/>
              <a:t>Breytingin felst í því að öll réttindi lækkar um 9,72%.  Þ.e. árlega ávinnslan lækkar frá 2,125% í 1,92%.  </a:t>
            </a:r>
          </a:p>
          <a:p>
            <a:r>
              <a:rPr lang="is-IS" dirty="0" smtClean="0"/>
              <a:t>Allar aðrar breytingar eru afleiddar.</a:t>
            </a:r>
          </a:p>
          <a:p>
            <a:pPr marL="971550" lvl="1" indent="-514350">
              <a:buFont typeface="+mj-lt"/>
              <a:buAutoNum type="arabicPeriod"/>
            </a:pPr>
            <a:r>
              <a:rPr lang="is-IS" dirty="0" smtClean="0"/>
              <a:t>Hlutfall makalífeyris er læst í 10/17 af rétti sjóðfélaga.</a:t>
            </a:r>
          </a:p>
          <a:p>
            <a:pPr marL="971550" lvl="1" indent="-514350">
              <a:buFont typeface="+mj-lt"/>
              <a:buAutoNum type="arabicPeriod"/>
            </a:pPr>
            <a:r>
              <a:rPr lang="is-IS" dirty="0" smtClean="0"/>
              <a:t>Geymd réttindi skerðast um sömu 9,72%.</a:t>
            </a:r>
          </a:p>
          <a:p>
            <a:pPr marL="971550" lvl="1" indent="-514350">
              <a:buFont typeface="+mj-lt"/>
              <a:buAutoNum type="arabicPeriod"/>
            </a:pPr>
            <a:r>
              <a:rPr lang="is-IS" dirty="0" smtClean="0"/>
              <a:t>Allir þurfa full 40 ár til að ná hámarksrétti.</a:t>
            </a:r>
          </a:p>
          <a:p>
            <a:pPr marL="0" indent="0">
              <a:buNone/>
            </a:pPr>
            <a:endParaRPr lang="is-IS" dirty="0" smtClean="0"/>
          </a:p>
          <a:p>
            <a:endParaRPr lang="is-IS" dirty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645627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Aðrir áhrifaþættir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s-IS" dirty="0" smtClean="0"/>
              <a:t>Hver og einn er einstakur og ytri áhrifaþættir kunnað að hafa ólík áhrif.</a:t>
            </a:r>
          </a:p>
          <a:p>
            <a:pPr marL="914400" lvl="1" indent="-457200">
              <a:buFont typeface="+mj-lt"/>
              <a:buAutoNum type="arabicPeriod"/>
            </a:pPr>
            <a:r>
              <a:rPr lang="is-IS" dirty="0" smtClean="0"/>
              <a:t>Kannið vel samspil við Tryggingastofnun ríkisins </a:t>
            </a:r>
            <a:r>
              <a:rPr lang="is-IS" dirty="0" smtClean="0">
                <a:hlinkClick r:id="rId2"/>
              </a:rPr>
              <a:t>www.tr.is</a:t>
            </a:r>
            <a:r>
              <a:rPr lang="is-IS" dirty="0" smtClean="0"/>
              <a:t> /Aldraðir/reiknivél.</a:t>
            </a:r>
          </a:p>
          <a:p>
            <a:pPr marL="914400" lvl="1" indent="-457200">
              <a:buFont typeface="+mj-lt"/>
              <a:buAutoNum type="arabicPeriod"/>
            </a:pPr>
            <a:r>
              <a:rPr lang="is-IS" dirty="0" smtClean="0"/>
              <a:t>Atvinnutekjur, fjármagnstekjur og hjúskaparstaða/heimilsaðstæður hafa áhrif (einn/sambúð).</a:t>
            </a:r>
          </a:p>
          <a:p>
            <a:r>
              <a:rPr lang="is-IS" dirty="0" smtClean="0"/>
              <a:t>Engin veit sína ævi fyrr en hún er öll.</a:t>
            </a:r>
          </a:p>
          <a:p>
            <a:pPr marL="914400" lvl="1" indent="-457200">
              <a:buFont typeface="+mj-lt"/>
              <a:buAutoNum type="arabicPeriod"/>
            </a:pPr>
            <a:r>
              <a:rPr lang="is-IS" dirty="0" smtClean="0"/>
              <a:t>Ef þú segir mér hvað þú lifir lengi, get ég sagt með vissu hvaða leið er best.</a:t>
            </a:r>
          </a:p>
          <a:p>
            <a:pPr marL="914400" lvl="1" indent="-457200">
              <a:buFont typeface="+mj-lt"/>
              <a:buAutoNum type="arabicPeriod"/>
            </a:pPr>
            <a:r>
              <a:rPr lang="is-IS" dirty="0" smtClean="0"/>
              <a:t>Flest óvissu háð.</a:t>
            </a:r>
          </a:p>
          <a:p>
            <a:r>
              <a:rPr lang="is-IS" dirty="0" smtClean="0"/>
              <a:t>Kostir Hlutfallsdeildar.</a:t>
            </a:r>
          </a:p>
          <a:p>
            <a:pPr marL="971550" lvl="1" indent="-514350">
              <a:buFont typeface="+mj-lt"/>
              <a:buAutoNum type="arabicPeriod"/>
            </a:pPr>
            <a:r>
              <a:rPr lang="is-IS" dirty="0" smtClean="0"/>
              <a:t>76,8% lífeyrisréttur.  (lágmarkstrygginarvernd í lögum er 56% m.v. 40 ára starf) </a:t>
            </a:r>
          </a:p>
          <a:p>
            <a:pPr marL="971550" lvl="1" indent="-514350">
              <a:buFont typeface="+mj-lt"/>
              <a:buAutoNum type="arabicPeriod"/>
            </a:pPr>
            <a:r>
              <a:rPr lang="is-IS" dirty="0" smtClean="0"/>
              <a:t>Ævilangur makalífeyrir.</a:t>
            </a:r>
          </a:p>
          <a:p>
            <a:pPr marL="971550" lvl="1" indent="-514350">
              <a:buFont typeface="+mj-lt"/>
              <a:buAutoNum type="arabicPeriod"/>
            </a:pPr>
            <a:r>
              <a:rPr lang="is-IS" dirty="0" smtClean="0"/>
              <a:t>Raunávöxtun síðustu 5 ára 4,41% og öruggar eignir. </a:t>
            </a:r>
          </a:p>
          <a:p>
            <a:pPr marL="0" indent="0">
              <a:buNone/>
            </a:pPr>
            <a:endParaRPr lang="is-IS" dirty="0" smtClean="0"/>
          </a:p>
          <a:p>
            <a:endParaRPr lang="is-IS" dirty="0"/>
          </a:p>
          <a:p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231853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Ógnir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s-IS" sz="3600" dirty="0" smtClean="0"/>
              <a:t>Hækkandi lífaldur.  </a:t>
            </a:r>
            <a:r>
              <a:rPr lang="is-IS" dirty="0" smtClean="0"/>
              <a:t>Það er svo vinsælt að eldast að allir eru að því.  Lifa bankamenn kannski lengur en aðrir?</a:t>
            </a:r>
          </a:p>
          <a:p>
            <a:r>
              <a:rPr lang="is-IS" sz="3600" dirty="0" smtClean="0"/>
              <a:t>Nýting 95 ára reglu.  </a:t>
            </a:r>
            <a:r>
              <a:rPr lang="is-IS" dirty="0" smtClean="0"/>
              <a:t>Forsendur miða við að um 25% þeirra 288 sem enn eru að greiða lífeyri og geta það muni nýti regluna.  Var varfærin forsenda en það hefur breyst.  Hagur lífeyrisþega að aðildarfyrirtækin haldi fólki í vinnu sem lengst.</a:t>
            </a:r>
          </a:p>
          <a:p>
            <a:r>
              <a:rPr lang="is-IS" sz="3600" dirty="0" smtClean="0"/>
              <a:t>Lagabreytingar.  </a:t>
            </a:r>
            <a:r>
              <a:rPr lang="is-IS" dirty="0" smtClean="0"/>
              <a:t>Sérstaklega tekjutengingar.</a:t>
            </a:r>
          </a:p>
          <a:p>
            <a:r>
              <a:rPr lang="is-IS" sz="3600" dirty="0" smtClean="0"/>
              <a:t>Forsendur.  </a:t>
            </a:r>
            <a:r>
              <a:rPr lang="is-IS" dirty="0" smtClean="0"/>
              <a:t>Eru og verða forsendur.  Breyttar forsendur gefa breytta niðurstöðu. Byggjum nú á reynslu </a:t>
            </a:r>
            <a:r>
              <a:rPr lang="is-IS" dirty="0"/>
              <a:t>fortíðar. Tíminn leiðir hið sanna í ljós. </a:t>
            </a:r>
            <a:endParaRPr lang="is-IS" dirty="0" smtClean="0"/>
          </a:p>
        </p:txBody>
      </p:sp>
    </p:spTree>
    <p:extLst>
      <p:ext uri="{BB962C8B-B14F-4D97-AF65-F5344CB8AC3E}">
        <p14:creationId xmlns:p14="http://schemas.microsoft.com/office/powerpoint/2010/main" val="1726685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924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Lífeyrissjóður bankamanna  Kynningarfundur Seðlabanka  13. maí 2014  Raunhæf dæmi</vt:lpstr>
      <vt:lpstr>Lífeyrisþegi í Hlutfallsdeild</vt:lpstr>
      <vt:lpstr>Makalífeyrisþegi í Hlutfallsdeild</vt:lpstr>
      <vt:lpstr>Sjóðfélagi 1 í Hlutfallsdeild</vt:lpstr>
      <vt:lpstr>Sjóðfélagi 2 í Hlutfallsdeild</vt:lpstr>
      <vt:lpstr>Sjóðfélagi 3 í Hlutfallsdeild</vt:lpstr>
      <vt:lpstr>Jafnræðisreglan</vt:lpstr>
      <vt:lpstr>Aðrir áhrifaþættir</vt:lpstr>
      <vt:lpstr>Ógnir</vt:lpstr>
      <vt:lpstr>Lífeyrissjóður bankamanna  Kynningarfundur Seðlabanka 12. maí 2014  Takk fyrir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Áhrif samþykktarbreytinga</dc:title>
  <dc:creator>olafur</dc:creator>
  <cp:lastModifiedBy>olafur</cp:lastModifiedBy>
  <cp:revision>47</cp:revision>
  <cp:lastPrinted>2014-05-13T13:29:23Z</cp:lastPrinted>
  <dcterms:created xsi:type="dcterms:W3CDTF">2014-03-18T15:06:57Z</dcterms:created>
  <dcterms:modified xsi:type="dcterms:W3CDTF">2014-05-13T16:00:12Z</dcterms:modified>
</cp:coreProperties>
</file>