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1" r:id="rId4"/>
    <p:sldId id="257" r:id="rId5"/>
    <p:sldId id="258" r:id="rId6"/>
    <p:sldId id="259" r:id="rId7"/>
    <p:sldId id="260" r:id="rId8"/>
    <p:sldId id="262" r:id="rId9"/>
    <p:sldId id="263" r:id="rId10"/>
    <p:sldId id="265" r:id="rId11"/>
    <p:sldId id="269" r:id="rId12"/>
    <p:sldId id="270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0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27.230.128\sameign\&#211;lafur\Sam&#254;ykktir%20og%20tengd%20m&#225;l\Sker&#240;ingar%202014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72.27.230.128\sameign\&#211;lafur\Sam&#254;ykktir%20og%20tengd%20m&#225;l\Grei&#240;slur%20&#237;%20Hlutfallsdeild%20feb201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is-IS" dirty="0" smtClean="0"/>
              <a:t>Ráðstöfunartekjur</a:t>
            </a:r>
            <a:endParaRPr lang="is-IS" dirty="0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1"/>
          <c:order val="1"/>
          <c:tx>
            <c:strRef>
              <c:f>'[Skerðingar 2014.xlsx]Lífeyrisþegar'!$B$2</c:f>
              <c:strCache>
                <c:ptCount val="1"/>
                <c:pt idx="0">
                  <c:v>einn</c:v>
                </c:pt>
              </c:strCache>
            </c:strRef>
          </c:tx>
          <c:marker>
            <c:symbol val="none"/>
          </c:marker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2014.xlsx]Lífeyrisþegar'!$B$3:$B$12</c:f>
              <c:numCache>
                <c:formatCode>General</c:formatCode>
                <c:ptCount val="10"/>
                <c:pt idx="0">
                  <c:v>187508</c:v>
                </c:pt>
                <c:pt idx="1">
                  <c:v>201287</c:v>
                </c:pt>
                <c:pt idx="2">
                  <c:v>217072</c:v>
                </c:pt>
                <c:pt idx="3">
                  <c:v>232836</c:v>
                </c:pt>
                <c:pt idx="4">
                  <c:v>248006</c:v>
                </c:pt>
                <c:pt idx="5">
                  <c:v>263177</c:v>
                </c:pt>
                <c:pt idx="6">
                  <c:v>289743</c:v>
                </c:pt>
                <c:pt idx="7">
                  <c:v>319873</c:v>
                </c:pt>
                <c:pt idx="8">
                  <c:v>350003</c:v>
                </c:pt>
                <c:pt idx="9">
                  <c:v>380133</c:v>
                </c:pt>
              </c:numCache>
            </c:numRef>
          </c:yVal>
          <c:smooth val="0"/>
        </c:ser>
        <c:ser>
          <c:idx val="0"/>
          <c:order val="0"/>
          <c:tx>
            <c:strRef>
              <c:f>'[Skerðingar 2014.xlsx]Lífeyrisþegar'!$C$2</c:f>
              <c:strCache>
                <c:ptCount val="1"/>
                <c:pt idx="0">
                  <c:v>með maka</c:v>
                </c:pt>
              </c:strCache>
            </c:strRef>
          </c:tx>
          <c:marker>
            <c:symbol val="none"/>
          </c:marker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2014.xlsx]Lífeyrisþegar'!$C$3:$C$12</c:f>
              <c:numCache>
                <c:formatCode>General</c:formatCode>
                <c:ptCount val="10"/>
                <c:pt idx="0">
                  <c:v>168571</c:v>
                </c:pt>
                <c:pt idx="1">
                  <c:v>186270</c:v>
                </c:pt>
                <c:pt idx="2">
                  <c:v>205598</c:v>
                </c:pt>
                <c:pt idx="3">
                  <c:v>224925</c:v>
                </c:pt>
                <c:pt idx="4">
                  <c:v>243788</c:v>
                </c:pt>
                <c:pt idx="5">
                  <c:v>262364</c:v>
                </c:pt>
                <c:pt idx="6">
                  <c:v>289743</c:v>
                </c:pt>
                <c:pt idx="7">
                  <c:v>319873</c:v>
                </c:pt>
                <c:pt idx="8">
                  <c:v>350003</c:v>
                </c:pt>
                <c:pt idx="9">
                  <c:v>380133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9175336"/>
        <c:axId val="259175720"/>
      </c:scatterChart>
      <c:valAx>
        <c:axId val="259175336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 dirty="0" err="1" smtClean="0"/>
                  <a:t>Lífeyristekjur</a:t>
                </a:r>
                <a:r>
                  <a:rPr lang="en-US" sz="1100" dirty="0"/>
                  <a:t>, </a:t>
                </a:r>
                <a:r>
                  <a:rPr lang="en-US" sz="1100" dirty="0" err="1"/>
                  <a:t>þús</a:t>
                </a:r>
                <a:endParaRPr lang="en-US" sz="1100" dirty="0"/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259175720"/>
        <c:crosses val="autoZero"/>
        <c:crossBetween val="midCat"/>
      </c:valAx>
      <c:valAx>
        <c:axId val="259175720"/>
        <c:scaling>
          <c:orientation val="minMax"/>
          <c:min val="15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/>
                </a:pPr>
                <a:r>
                  <a:rPr lang="en-US" sz="1100"/>
                  <a:t>Ráðstöfunartekjur, þús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259175336"/>
        <c:crosses val="autoZero"/>
        <c:crossBetween val="midCat"/>
      </c:valAx>
    </c:plotArea>
    <c:legend>
      <c:legendPos val="l"/>
      <c:layout>
        <c:manualLayout>
          <c:xMode val="edge"/>
          <c:yMode val="edge"/>
          <c:x val="0.30000000000000004"/>
          <c:y val="0.34446558763487911"/>
          <c:w val="0.20165288713910764"/>
          <c:h val="0.1674343832020998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einstæðingum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58253258967629029"/>
          <c:h val="0.62760884889388846"/>
        </c:manualLayout>
      </c:layout>
      <c:scatterChart>
        <c:scatterStyle val="lineMarker"/>
        <c:varyColors val="0"/>
        <c:ser>
          <c:idx val="2"/>
          <c:order val="0"/>
          <c:tx>
            <c:strRef>
              <c:f>'[Skerðingar 2014.xlsx]Lífeyrisþegar'!$S$2</c:f>
              <c:strCache>
                <c:ptCount val="1"/>
                <c:pt idx="0">
                  <c:v>Skref 1 lækkun lífeyris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817882971729138E-2"/>
                  <c:y val="-3.4285714285714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2014.xlsx]Lífeyrisþegar'!$S$3:$S$12</c:f>
              <c:numCache>
                <c:formatCode>0.0</c:formatCode>
                <c:ptCount val="10"/>
                <c:pt idx="0">
                  <c:v>5.88</c:v>
                </c:pt>
                <c:pt idx="1">
                  <c:v>5.88</c:v>
                </c:pt>
                <c:pt idx="2">
                  <c:v>5.88</c:v>
                </c:pt>
                <c:pt idx="3">
                  <c:v>5.88</c:v>
                </c:pt>
                <c:pt idx="4">
                  <c:v>5.88</c:v>
                </c:pt>
                <c:pt idx="5">
                  <c:v>5.88</c:v>
                </c:pt>
                <c:pt idx="6">
                  <c:v>5.88</c:v>
                </c:pt>
                <c:pt idx="7">
                  <c:v>5.88</c:v>
                </c:pt>
                <c:pt idx="8">
                  <c:v>5.88</c:v>
                </c:pt>
                <c:pt idx="9">
                  <c:v>5.88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'[Skerðingar 2014.xlsx]Lífeyrisþegar'!$O$2</c:f>
              <c:strCache>
                <c:ptCount val="1"/>
                <c:pt idx="0">
                  <c:v>Skref 1 - lækkun ráðstöfunartekna</c:v>
                </c:pt>
              </c:strCache>
            </c:strRef>
          </c:tx>
          <c:marker>
            <c:symbol val="diamond"/>
            <c:size val="2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2014.xlsx]Lífeyrisþegar'!$Q$3:$Q$12</c:f>
              <c:numCache>
                <c:formatCode>0.0</c:formatCode>
                <c:ptCount val="10"/>
                <c:pt idx="0">
                  <c:v>0</c:v>
                </c:pt>
                <c:pt idx="1">
                  <c:v>1.8579999999999999</c:v>
                </c:pt>
                <c:pt idx="2">
                  <c:v>1.8573333333333335</c:v>
                </c:pt>
                <c:pt idx="3">
                  <c:v>1.8474999999999999</c:v>
                </c:pt>
                <c:pt idx="4">
                  <c:v>1.7847999999999999</c:v>
                </c:pt>
                <c:pt idx="5">
                  <c:v>1.7850000000000001</c:v>
                </c:pt>
                <c:pt idx="6">
                  <c:v>3.5445714285714289</c:v>
                </c:pt>
                <c:pt idx="7">
                  <c:v>3.5694999999999997</c:v>
                </c:pt>
                <c:pt idx="8">
                  <c:v>3.5446666666666666</c:v>
                </c:pt>
                <c:pt idx="9">
                  <c:v>3.5446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9268952"/>
        <c:axId val="259269336"/>
      </c:scatterChart>
      <c:valAx>
        <c:axId val="25926895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259269336"/>
        <c:crosses val="autoZero"/>
        <c:crossBetween val="midCat"/>
        <c:majorUnit val="100000"/>
      </c:valAx>
      <c:valAx>
        <c:axId val="2592693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upphaflegum lífeyri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592689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9583986308670165"/>
          <c:y val="0.36429670722977814"/>
          <c:w val="0.2462836852539598"/>
          <c:h val="0.4570579813886901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einstaklingi í sambúð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58253258967628985"/>
          <c:h val="0.62760884889388902"/>
        </c:manualLayout>
      </c:layout>
      <c:scatterChart>
        <c:scatterStyle val="lineMarker"/>
        <c:varyColors val="0"/>
        <c:ser>
          <c:idx val="2"/>
          <c:order val="0"/>
          <c:tx>
            <c:strRef>
              <c:f>'[Skerðingar 2014.xlsx]Lífeyrisþegar'!$S$2</c:f>
              <c:strCache>
                <c:ptCount val="1"/>
                <c:pt idx="0">
                  <c:v>Skref 1 lækkun lífeyris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817882971729159E-2"/>
                  <c:y val="-3.4285714285714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2014.xlsx]Lífeyrisþegar'!$S$3:$S$12</c:f>
              <c:numCache>
                <c:formatCode>0.0</c:formatCode>
                <c:ptCount val="10"/>
                <c:pt idx="0">
                  <c:v>5.88</c:v>
                </c:pt>
                <c:pt idx="1">
                  <c:v>5.88</c:v>
                </c:pt>
                <c:pt idx="2">
                  <c:v>5.88</c:v>
                </c:pt>
                <c:pt idx="3">
                  <c:v>5.88</c:v>
                </c:pt>
                <c:pt idx="4">
                  <c:v>5.88</c:v>
                </c:pt>
                <c:pt idx="5">
                  <c:v>5.88</c:v>
                </c:pt>
                <c:pt idx="6">
                  <c:v>5.88</c:v>
                </c:pt>
                <c:pt idx="7">
                  <c:v>5.88</c:v>
                </c:pt>
                <c:pt idx="8">
                  <c:v>5.88</c:v>
                </c:pt>
                <c:pt idx="9">
                  <c:v>5.88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'[Skerðingar 2014.xlsx]Lífeyrisþegar'!$O$2</c:f>
              <c:strCache>
                <c:ptCount val="1"/>
                <c:pt idx="0">
                  <c:v>Skref 1 - lækkun ráðstöfunartekna</c:v>
                </c:pt>
              </c:strCache>
            </c:strRef>
          </c:tx>
          <c:marker>
            <c:symbol val="diamond"/>
            <c:size val="2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2014.xlsx]Lífeyrisþegar'!$W$3:$W$12</c:f>
              <c:numCache>
                <c:formatCode>0.0</c:formatCode>
                <c:ptCount val="10"/>
                <c:pt idx="0">
                  <c:v>0</c:v>
                </c:pt>
                <c:pt idx="1">
                  <c:v>2.274</c:v>
                </c:pt>
                <c:pt idx="2">
                  <c:v>2.274</c:v>
                </c:pt>
                <c:pt idx="3">
                  <c:v>2.2745000000000002</c:v>
                </c:pt>
                <c:pt idx="4">
                  <c:v>2.1852</c:v>
                </c:pt>
                <c:pt idx="5">
                  <c:v>2.1856666666666666</c:v>
                </c:pt>
                <c:pt idx="6">
                  <c:v>3.5445714285714289</c:v>
                </c:pt>
                <c:pt idx="7">
                  <c:v>3.5444999999999998</c:v>
                </c:pt>
                <c:pt idx="8">
                  <c:v>3.5446666666666666</c:v>
                </c:pt>
                <c:pt idx="9">
                  <c:v>3.5446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9316416"/>
        <c:axId val="146484872"/>
      </c:scatterChart>
      <c:valAx>
        <c:axId val="259316416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146484872"/>
        <c:crosses val="autoZero"/>
        <c:crossBetween val="midCat"/>
        <c:majorUnit val="100000"/>
      </c:valAx>
      <c:valAx>
        <c:axId val="1464848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upphaflegum lífeyri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5931641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9583986308670165"/>
          <c:y val="0.36429670722977836"/>
          <c:w val="0.2462836852539598"/>
          <c:h val="0.45705798138869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einstæðingum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58253258967629029"/>
          <c:h val="0.62760884889388846"/>
        </c:manualLayout>
      </c:layout>
      <c:scatterChart>
        <c:scatterStyle val="lineMarker"/>
        <c:varyColors val="0"/>
        <c:ser>
          <c:idx val="3"/>
          <c:order val="0"/>
          <c:tx>
            <c:strRef>
              <c:f>'[Skerðingar 2014.xlsx]Lífeyrisþegar'!$T$2</c:f>
              <c:strCache>
                <c:ptCount val="1"/>
                <c:pt idx="0">
                  <c:v>Skref 2 lækkun lífeyris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944773175542407E-2"/>
                  <c:y val="-2.6666666666666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2014.xlsx]Lífeyrisþegar'!$T$3:$T$12</c:f>
              <c:numCache>
                <c:formatCode>0.0</c:formatCode>
                <c:ptCount val="10"/>
                <c:pt idx="0">
                  <c:v>10.59</c:v>
                </c:pt>
                <c:pt idx="1">
                  <c:v>10.59</c:v>
                </c:pt>
                <c:pt idx="2">
                  <c:v>10.59</c:v>
                </c:pt>
                <c:pt idx="3">
                  <c:v>10.59</c:v>
                </c:pt>
                <c:pt idx="4">
                  <c:v>10.59</c:v>
                </c:pt>
                <c:pt idx="5">
                  <c:v>10.59</c:v>
                </c:pt>
                <c:pt idx="6">
                  <c:v>10.59</c:v>
                </c:pt>
                <c:pt idx="7">
                  <c:v>10.59</c:v>
                </c:pt>
                <c:pt idx="8">
                  <c:v>10.59</c:v>
                </c:pt>
                <c:pt idx="9">
                  <c:v>10.59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'[Skerðingar 2014.xlsx]Lífeyrisþegar'!$P$2</c:f>
              <c:strCache>
                <c:ptCount val="1"/>
                <c:pt idx="0">
                  <c:v>Skref 2 - Lækkun ráðstöfunartekna</c:v>
                </c:pt>
              </c:strCache>
            </c:strRef>
          </c:tx>
          <c:marker>
            <c:symbol val="square"/>
            <c:size val="2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2014.xlsx]Lífeyrisþegar'!$R$3:$R$12</c:f>
              <c:numCache>
                <c:formatCode>0.0</c:formatCode>
                <c:ptCount val="10"/>
                <c:pt idx="0">
                  <c:v>0</c:v>
                </c:pt>
                <c:pt idx="1">
                  <c:v>3.343</c:v>
                </c:pt>
                <c:pt idx="2">
                  <c:v>3.3433333333333337</c:v>
                </c:pt>
                <c:pt idx="3">
                  <c:v>3.3320000000000003</c:v>
                </c:pt>
                <c:pt idx="4">
                  <c:v>3.2127999999999997</c:v>
                </c:pt>
                <c:pt idx="5">
                  <c:v>3.2126666666666663</c:v>
                </c:pt>
                <c:pt idx="6">
                  <c:v>6.3805714285714288</c:v>
                </c:pt>
                <c:pt idx="7">
                  <c:v>6.3804999999999996</c:v>
                </c:pt>
                <c:pt idx="8">
                  <c:v>6.3804444444444446</c:v>
                </c:pt>
                <c:pt idx="9">
                  <c:v>6.3803999999999998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486832"/>
        <c:axId val="146487224"/>
      </c:scatterChart>
      <c:valAx>
        <c:axId val="14648683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146487224"/>
        <c:crosses val="autoZero"/>
        <c:crossBetween val="midCat"/>
        <c:majorUnit val="100000"/>
      </c:valAx>
      <c:valAx>
        <c:axId val="1464872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upphaflegum lífeyri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1464868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9583986308670165"/>
          <c:y val="0.36429670722977814"/>
          <c:w val="0.2462836852539598"/>
          <c:h val="0.4570579813886901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einstaklingi í sambúð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58253258967628985"/>
          <c:h val="0.62760884889388902"/>
        </c:manualLayout>
      </c:layout>
      <c:scatterChart>
        <c:scatterStyle val="lineMarker"/>
        <c:varyColors val="0"/>
        <c:ser>
          <c:idx val="3"/>
          <c:order val="0"/>
          <c:tx>
            <c:strRef>
              <c:f>'[Skerðingar 2014.xlsx]Lífeyrisþegar'!$T$2</c:f>
              <c:strCache>
                <c:ptCount val="1"/>
                <c:pt idx="0">
                  <c:v>Skref 2 lækkun lífeyris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9447731755424084E-2"/>
                  <c:y val="-2.6666666666666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2014.xlsx]Lífeyrisþegar'!$T$3:$T$12</c:f>
              <c:numCache>
                <c:formatCode>0.0</c:formatCode>
                <c:ptCount val="10"/>
                <c:pt idx="0">
                  <c:v>10.59</c:v>
                </c:pt>
                <c:pt idx="1">
                  <c:v>10.59</c:v>
                </c:pt>
                <c:pt idx="2">
                  <c:v>10.59</c:v>
                </c:pt>
                <c:pt idx="3">
                  <c:v>10.59</c:v>
                </c:pt>
                <c:pt idx="4">
                  <c:v>10.59</c:v>
                </c:pt>
                <c:pt idx="5">
                  <c:v>10.59</c:v>
                </c:pt>
                <c:pt idx="6">
                  <c:v>10.59</c:v>
                </c:pt>
                <c:pt idx="7">
                  <c:v>10.59</c:v>
                </c:pt>
                <c:pt idx="8">
                  <c:v>10.59</c:v>
                </c:pt>
                <c:pt idx="9">
                  <c:v>10.59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'[Skerðingar 2014.xlsx]Lífeyrisþegar'!$P$2</c:f>
              <c:strCache>
                <c:ptCount val="1"/>
                <c:pt idx="0">
                  <c:v>Skref 2 - Lækkun ráðstöfunartekna</c:v>
                </c:pt>
              </c:strCache>
            </c:strRef>
          </c:tx>
          <c:marker>
            <c:symbol val="square"/>
            <c:size val="2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2014.xlsx]Lífeyrisþegar'!$X$3:$X$12</c:f>
              <c:numCache>
                <c:formatCode>0.0</c:formatCode>
                <c:ptCount val="10"/>
                <c:pt idx="0">
                  <c:v>0</c:v>
                </c:pt>
                <c:pt idx="1">
                  <c:v>4.093</c:v>
                </c:pt>
                <c:pt idx="2">
                  <c:v>4.0933333333333337</c:v>
                </c:pt>
                <c:pt idx="3">
                  <c:v>4.0925000000000002</c:v>
                </c:pt>
                <c:pt idx="4">
                  <c:v>3.9336000000000002</c:v>
                </c:pt>
                <c:pt idx="5">
                  <c:v>3.9340000000000002</c:v>
                </c:pt>
                <c:pt idx="6">
                  <c:v>6.3805714285714288</c:v>
                </c:pt>
                <c:pt idx="7">
                  <c:v>6.3804999999999996</c:v>
                </c:pt>
                <c:pt idx="8">
                  <c:v>6.3804444444444446</c:v>
                </c:pt>
                <c:pt idx="9">
                  <c:v>6.3803999999999998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488008"/>
        <c:axId val="146488400"/>
      </c:scatterChart>
      <c:valAx>
        <c:axId val="146488008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146488400"/>
        <c:crosses val="autoZero"/>
        <c:crossBetween val="midCat"/>
        <c:majorUnit val="100000"/>
      </c:valAx>
      <c:valAx>
        <c:axId val="1464884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upphaflegum lífeyri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14648800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9583986308670165"/>
          <c:y val="0.36429670722977836"/>
          <c:w val="0.2462836852539598"/>
          <c:h val="0.457057981388690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einstæðingum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81504895342278072"/>
          <c:h val="0.62760884889388902"/>
        </c:manualLayout>
      </c:layout>
      <c:scatterChart>
        <c:scatterStyle val="lineMarker"/>
        <c:varyColors val="0"/>
        <c:ser>
          <c:idx val="1"/>
          <c:order val="0"/>
          <c:tx>
            <c:strRef>
              <c:f>'[Skerðingar 2014.xlsx]Lífeyrisþegar'!$P$2</c:f>
              <c:strCache>
                <c:ptCount val="1"/>
                <c:pt idx="0">
                  <c:v>Skref 2 - Lækkun ráðstöfunartekna</c:v>
                </c:pt>
              </c:strCache>
            </c:strRef>
          </c:tx>
          <c:marker>
            <c:symbol val="square"/>
            <c:size val="2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2014.xlsx]Lífeyrisþegar'!$P$3:$P$12</c:f>
              <c:numCache>
                <c:formatCode>0.0</c:formatCode>
                <c:ptCount val="10"/>
                <c:pt idx="0">
                  <c:v>0</c:v>
                </c:pt>
                <c:pt idx="1">
                  <c:v>1.6608126704655461</c:v>
                </c:pt>
                <c:pt idx="2">
                  <c:v>2.3102933588855308</c:v>
                </c:pt>
                <c:pt idx="3">
                  <c:v>2.862100362486899</c:v>
                </c:pt>
                <c:pt idx="4">
                  <c:v>3.238631323435726</c:v>
                </c:pt>
                <c:pt idx="5">
                  <c:v>3.6621741261584475</c:v>
                </c:pt>
                <c:pt idx="6">
                  <c:v>7.7075201126515509</c:v>
                </c:pt>
                <c:pt idx="7">
                  <c:v>7.9787915829094658</c:v>
                </c:pt>
                <c:pt idx="8">
                  <c:v>8.2033582569292207</c:v>
                </c:pt>
                <c:pt idx="9">
                  <c:v>8.3923258438493917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'[Skerðingar 2014.xlsx]Lífeyrisþegar'!$O$2</c:f>
              <c:strCache>
                <c:ptCount val="1"/>
                <c:pt idx="0">
                  <c:v>Skref 1 - lækkun ráðstöfunartekna</c:v>
                </c:pt>
              </c:strCache>
            </c:strRef>
          </c:tx>
          <c:marker>
            <c:symbol val="diamond"/>
            <c:size val="2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2014.xlsx]Lífeyrisþegar'!$O$3:$O$12</c:f>
              <c:numCache>
                <c:formatCode>0.0</c:formatCode>
                <c:ptCount val="10"/>
                <c:pt idx="0">
                  <c:v>0</c:v>
                </c:pt>
                <c:pt idx="1">
                  <c:v>0.92306010820371398</c:v>
                </c:pt>
                <c:pt idx="2">
                  <c:v>1.2834451241984226</c:v>
                </c:pt>
                <c:pt idx="3">
                  <c:v>1.5869539074713543</c:v>
                </c:pt>
                <c:pt idx="4">
                  <c:v>1.7991500205640278</c:v>
                </c:pt>
                <c:pt idx="5">
                  <c:v>2.0347522769846904</c:v>
                </c:pt>
                <c:pt idx="6">
                  <c:v>4.2817255291758443</c:v>
                </c:pt>
                <c:pt idx="7">
                  <c:v>4.4636465097085392</c:v>
                </c:pt>
                <c:pt idx="8">
                  <c:v>4.5573895080899263</c:v>
                </c:pt>
                <c:pt idx="9">
                  <c:v>4.6623155579757594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489184"/>
        <c:axId val="146489576"/>
      </c:scatterChart>
      <c:valAx>
        <c:axId val="146489184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146489576"/>
        <c:crosses val="autoZero"/>
        <c:crossBetween val="midCat"/>
        <c:majorUnit val="100000"/>
      </c:valAx>
      <c:valAx>
        <c:axId val="1464895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ráðstöfunartekjum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1464891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8031210772566472"/>
          <c:y val="0.29170521802719074"/>
          <c:w val="0.27242756420153369"/>
          <c:h val="0.2563004056311142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Lækkun</a:t>
            </a:r>
            <a:r>
              <a:rPr lang="en-US" baseline="0"/>
              <a:t> ráðstöfunartekna vegna lækkunar lífeyris hjá einst. í sambúð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9.3002187226596672E-2"/>
          <c:y val="0.23437417456575887"/>
          <c:w val="0.81504895342278094"/>
          <c:h val="0.62760884889388946"/>
        </c:manualLayout>
      </c:layout>
      <c:scatterChart>
        <c:scatterStyle val="lineMarker"/>
        <c:varyColors val="0"/>
        <c:ser>
          <c:idx val="1"/>
          <c:order val="0"/>
          <c:tx>
            <c:strRef>
              <c:f>'[Skerðingar 2014.xlsx]Lífeyrisþegar'!$P$2</c:f>
              <c:strCache>
                <c:ptCount val="1"/>
                <c:pt idx="0">
                  <c:v>Skref 2 - Lækkun ráðstöfunartekna</c:v>
                </c:pt>
              </c:strCache>
            </c:strRef>
          </c:tx>
          <c:marker>
            <c:symbol val="square"/>
            <c:size val="2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2014.xlsx]Lífeyrisþegar'!$V$3:$V$12</c:f>
              <c:numCache>
                <c:formatCode>0.00</c:formatCode>
                <c:ptCount val="10"/>
                <c:pt idx="0">
                  <c:v>0</c:v>
                </c:pt>
                <c:pt idx="1">
                  <c:v>2.1973479357921235</c:v>
                </c:pt>
                <c:pt idx="2">
                  <c:v>2.9864103736417746</c:v>
                </c:pt>
                <c:pt idx="3">
                  <c:v>3.6389907747026768</c:v>
                </c:pt>
                <c:pt idx="4">
                  <c:v>4.0338326742907782</c:v>
                </c:pt>
                <c:pt idx="5">
                  <c:v>4.4983305636444015</c:v>
                </c:pt>
                <c:pt idx="6">
                  <c:v>7.7075201126515509</c:v>
                </c:pt>
                <c:pt idx="7">
                  <c:v>7.9787915829094658</c:v>
                </c:pt>
                <c:pt idx="8">
                  <c:v>8.2033582569292207</c:v>
                </c:pt>
                <c:pt idx="9">
                  <c:v>8.3923258438493917</c:v>
                </c:pt>
              </c:numCache>
            </c:numRef>
          </c:yVal>
          <c:smooth val="0"/>
        </c:ser>
        <c:ser>
          <c:idx val="0"/>
          <c:order val="1"/>
          <c:tx>
            <c:strRef>
              <c:f>'[Skerðingar 2014.xlsx]Lífeyrisþegar'!$O$2</c:f>
              <c:strCache>
                <c:ptCount val="1"/>
                <c:pt idx="0">
                  <c:v>Skref 1 - lækkun ráðstöfunartekna</c:v>
                </c:pt>
              </c:strCache>
            </c:strRef>
          </c:tx>
          <c:marker>
            <c:symbol val="diamond"/>
            <c:size val="2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numRef>
              <c:f>'[Skerðingar 2014.xlsx]Lífeyrisþegar'!$A$3:$A$12</c:f>
              <c:numCache>
                <c:formatCode>#,##0</c:formatCode>
                <c:ptCount val="10"/>
                <c:pt idx="0">
                  <c:v>50000</c:v>
                </c:pt>
                <c:pt idx="1">
                  <c:v>100000</c:v>
                </c:pt>
                <c:pt idx="2">
                  <c:v>150000</c:v>
                </c:pt>
                <c:pt idx="3">
                  <c:v>200000</c:v>
                </c:pt>
                <c:pt idx="4">
                  <c:v>250000</c:v>
                </c:pt>
                <c:pt idx="5">
                  <c:v>300000</c:v>
                </c:pt>
                <c:pt idx="6">
                  <c:v>350000</c:v>
                </c:pt>
                <c:pt idx="7">
                  <c:v>400000</c:v>
                </c:pt>
                <c:pt idx="8">
                  <c:v>450000</c:v>
                </c:pt>
                <c:pt idx="9">
                  <c:v>500000</c:v>
                </c:pt>
              </c:numCache>
            </c:numRef>
          </c:xVal>
          <c:yVal>
            <c:numRef>
              <c:f>'[Skerðingar 2014.xlsx]Lífeyrisþegar'!$U$3:$U$12</c:f>
              <c:numCache>
                <c:formatCode>0.00</c:formatCode>
                <c:ptCount val="10"/>
                <c:pt idx="0">
                  <c:v>0</c:v>
                </c:pt>
                <c:pt idx="1">
                  <c:v>1.2208085037848377</c:v>
                </c:pt>
                <c:pt idx="2">
                  <c:v>1.6590628313504965</c:v>
                </c:pt>
                <c:pt idx="3">
                  <c:v>2.022451928420594</c:v>
                </c:pt>
                <c:pt idx="4">
                  <c:v>2.2408814215630031</c:v>
                </c:pt>
                <c:pt idx="5">
                  <c:v>2.4991995853089577</c:v>
                </c:pt>
                <c:pt idx="6">
                  <c:v>4.2817255291758443</c:v>
                </c:pt>
                <c:pt idx="7">
                  <c:v>4.4323841024406505</c:v>
                </c:pt>
                <c:pt idx="8">
                  <c:v>4.5573895080899263</c:v>
                </c:pt>
                <c:pt idx="9">
                  <c:v>4.6623155579757594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490360"/>
        <c:axId val="259581488"/>
      </c:scatterChart>
      <c:valAx>
        <c:axId val="146490360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Lífeyrisgreiðslur, þús.</a:t>
                </a:r>
              </a:p>
            </c:rich>
          </c:tx>
          <c:layout/>
          <c:overlay val="0"/>
        </c:title>
        <c:numFmt formatCode="#,##0," sourceLinked="0"/>
        <c:majorTickMark val="out"/>
        <c:minorTickMark val="none"/>
        <c:tickLblPos val="nextTo"/>
        <c:crossAx val="259581488"/>
        <c:crosses val="autoZero"/>
        <c:crossBetween val="midCat"/>
        <c:majorUnit val="100000"/>
      </c:valAx>
      <c:valAx>
        <c:axId val="2595814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Lækkun í % af ráðstöfunartekjum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14649036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18031210772566472"/>
          <c:y val="0.28878657553148018"/>
          <c:w val="0.2724275642015338"/>
          <c:h val="0.2563004056311142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'[Greiðslur í Hlutfallsdeild feb2014.xls]Sheet1'!$C$2</c:f>
              <c:strCache>
                <c:ptCount val="1"/>
                <c:pt idx="0">
                  <c:v>Hlutföll</c:v>
                </c:pt>
              </c:strCache>
            </c:strRef>
          </c:tx>
          <c:spPr>
            <a:solidFill>
              <a:srgbClr val="5B9BD5"/>
            </a:solidFill>
            <a:ln w="25400">
              <a:noFill/>
            </a:ln>
          </c:spPr>
          <c:invertIfNegative val="0"/>
          <c:dLbls>
            <c:dLbl>
              <c:idx val="0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139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136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104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115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96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77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47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98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23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26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/>
                    </a:pPr>
                    <a:r>
                      <a:rPr lang="en-US"/>
                      <a:t>10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'[Greiðslur í Hlutfallsdeild feb2014.xls]Sheet1'!$A$3:$A$11</c:f>
              <c:strCache>
                <c:ptCount val="9"/>
                <c:pt idx="0">
                  <c:v>0-50</c:v>
                </c:pt>
                <c:pt idx="1">
                  <c:v>50-100</c:v>
                </c:pt>
                <c:pt idx="2">
                  <c:v>100-150</c:v>
                </c:pt>
                <c:pt idx="3">
                  <c:v>150-200</c:v>
                </c:pt>
                <c:pt idx="4">
                  <c:v>200-250</c:v>
                </c:pt>
                <c:pt idx="5">
                  <c:v>250-300</c:v>
                </c:pt>
                <c:pt idx="6">
                  <c:v>300-350</c:v>
                </c:pt>
                <c:pt idx="7">
                  <c:v>350-400</c:v>
                </c:pt>
                <c:pt idx="8">
                  <c:v>400+</c:v>
                </c:pt>
              </c:strCache>
            </c:strRef>
          </c:cat>
          <c:val>
            <c:numRef>
              <c:f>'[Greiðslur í Hlutfallsdeild feb2014.xls]Sheet1'!$C$3:$C$11</c:f>
              <c:numCache>
                <c:formatCode>0.0%</c:formatCode>
                <c:ptCount val="9"/>
                <c:pt idx="0">
                  <c:v>0.156355455568054</c:v>
                </c:pt>
                <c:pt idx="1">
                  <c:v>0.1529808773903262</c:v>
                </c:pt>
                <c:pt idx="2">
                  <c:v>0.11698537682789652</c:v>
                </c:pt>
                <c:pt idx="3">
                  <c:v>0.12935883014623173</c:v>
                </c:pt>
                <c:pt idx="4">
                  <c:v>0.10798650168728909</c:v>
                </c:pt>
                <c:pt idx="5">
                  <c:v>8.6614173228346455E-2</c:v>
                </c:pt>
                <c:pt idx="6">
                  <c:v>8.6614173228346455E-2</c:v>
                </c:pt>
                <c:pt idx="7">
                  <c:v>5.2868391451068614E-2</c:v>
                </c:pt>
                <c:pt idx="8">
                  <c:v>0.11023622047244094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9582272"/>
        <c:axId val="259582664"/>
      </c:barChart>
      <c:catAx>
        <c:axId val="25958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s-IS"/>
          </a:p>
        </c:txPr>
        <c:crossAx val="259582664"/>
        <c:crossesAt val="0"/>
        <c:auto val="1"/>
        <c:lblAlgn val="ctr"/>
        <c:lblOffset val="100"/>
        <c:noMultiLvlLbl val="0"/>
      </c:catAx>
      <c:valAx>
        <c:axId val="259582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s-IS"/>
          </a:p>
        </c:txPr>
        <c:crossAx val="2595822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s-I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0.45717</cdr:x>
      <cdr:y>0.06455</cdr:y>
    </cdr:from>
    <cdr:to>
      <cdr:x>0.98307</cdr:x>
      <cdr:y>0.34758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07433" y="280859"/>
          <a:ext cx="5530154" cy="12315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s-IS" sz="1600" dirty="0"/>
            <a:t>Alls 889 lífeyrisþegar</a:t>
          </a:r>
          <a:r>
            <a:rPr lang="is-IS" sz="1600" baseline="0" dirty="0"/>
            <a:t> í feb. 2014.  Þar af 693 eða 78% undir 312.000 á mánuði í lífeyri hjá Hlutfallsdeild</a:t>
          </a:r>
        </a:p>
        <a:p xmlns:a="http://schemas.openxmlformats.org/drawingml/2006/main">
          <a:pPr algn="ctr"/>
          <a:endParaRPr lang="is-IS" sz="1600" baseline="0" dirty="0"/>
        </a:p>
        <a:p xmlns:a="http://schemas.openxmlformats.org/drawingml/2006/main">
          <a:pPr algn="ctr"/>
          <a:r>
            <a:rPr lang="is-IS" sz="1600" baseline="0" dirty="0"/>
            <a:t>Það er sá hópur sem kann að fá skerðingu í lífeyri bætta að hluta vegna tekjutryggingar TR. </a:t>
          </a:r>
          <a:endParaRPr lang="is-IS" sz="16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13078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225116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1161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99489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8111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75942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40217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63941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51884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45451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183203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83DDA-BB5D-4B9B-AAAC-E1160621402B}" type="datetimeFigureOut">
              <a:rPr lang="is-IS" smtClean="0"/>
              <a:t>26.3.2014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78EA-531D-4EEF-B6BB-7F8380D5A4ED}" type="slidenum">
              <a:rPr lang="is-IS" smtClean="0"/>
              <a:t>‹#›</a:t>
            </a:fld>
            <a:endParaRPr lang="is-IS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6778" y="137160"/>
            <a:ext cx="1577102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133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240" y="2036763"/>
            <a:ext cx="9144000" cy="2387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s-IS" dirty="0" smtClean="0"/>
              <a:t>Áhrif samþykktarbreytinga</a:t>
            </a:r>
            <a:br>
              <a:rPr lang="is-IS" dirty="0" smtClean="0"/>
            </a:br>
            <a:r>
              <a:rPr lang="is-IS" sz="3200" dirty="0" smtClean="0"/>
              <a:t>Ólafur Kr. Valdimarsson</a:t>
            </a:r>
            <a:endParaRPr lang="is-IS" sz="3200" dirty="0"/>
          </a:p>
        </p:txBody>
      </p:sp>
    </p:spTree>
    <p:extLst>
      <p:ext uri="{BB962C8B-B14F-4D97-AF65-F5344CB8AC3E}">
        <p14:creationId xmlns:p14="http://schemas.microsoft.com/office/powerpoint/2010/main" val="310130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991600" cy="1325563"/>
          </a:xfrm>
        </p:spPr>
        <p:txBody>
          <a:bodyPr/>
          <a:lstStyle/>
          <a:p>
            <a:pPr algn="ctr"/>
            <a:r>
              <a:rPr lang="is-IS" dirty="0" smtClean="0"/>
              <a:t>Fjöldi lífeyrisþega í hverju tekjubili.</a:t>
            </a:r>
            <a:br>
              <a:rPr lang="is-IS" dirty="0" smtClean="0"/>
            </a:br>
            <a:r>
              <a:rPr lang="is-IS" sz="3600" dirty="0" smtClean="0"/>
              <a:t>- Hlutfallsdeild -</a:t>
            </a:r>
            <a:endParaRPr lang="is-I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6396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52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Áætluð áhrif - tölur</a:t>
            </a:r>
            <a:endParaRPr lang="is-IS" dirty="0"/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8528" y="1690688"/>
            <a:ext cx="10139083" cy="403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778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Áætluð áhrif - tölur</a:t>
            </a:r>
            <a:endParaRPr lang="is-I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5082" y="1690688"/>
            <a:ext cx="10112189" cy="3987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6777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Tímaáætlun og viðbrögð	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Áætla má að nýjar samþykktir hljóti samþykki fjármálaráðuneytis í september 2014 og komi til framkvæmda frá og með október.</a:t>
            </a:r>
          </a:p>
          <a:p>
            <a:r>
              <a:rPr lang="is-IS" dirty="0" smtClean="0"/>
              <a:t>Þá er mikivægt að þeir lífeyrisþegar sem við á, uppfæri þá tekjuáætlun sem Tryggingarstofnun ríkisins byggir framlög sín á.</a:t>
            </a:r>
          </a:p>
          <a:p>
            <a:r>
              <a:rPr lang="is-IS" dirty="0" smtClean="0"/>
              <a:t>Athugið að sú áætlun sem TR gerir um tekjur ársins 2015 út frá skattaskýrslum fyrri ára verður mögulega of há.  Hana þarf því að leiðrétta. </a:t>
            </a:r>
          </a:p>
          <a:p>
            <a:r>
              <a:rPr lang="is-IS" dirty="0" smtClean="0"/>
              <a:t>Greiðslur frá þeim myndu þó leiðréttast síðar, en þó ekki fyrr en um mitt ár 2016.  </a:t>
            </a:r>
          </a:p>
          <a:p>
            <a:endParaRPr lang="is-IS" dirty="0"/>
          </a:p>
          <a:p>
            <a:pPr marL="0" indent="0" algn="ctr">
              <a:buNone/>
            </a:pPr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0907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Aðgerðir, forsendur </a:t>
            </a:r>
            <a:r>
              <a:rPr lang="is-IS" dirty="0" smtClean="0"/>
              <a:t>og framtíðin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Lækkun árslegs stuðuls í 1,92% er </a:t>
            </a:r>
            <a:r>
              <a:rPr lang="is-IS" dirty="0" smtClean="0"/>
              <a:t>-9,72</a:t>
            </a:r>
            <a:r>
              <a:rPr lang="is-IS" dirty="0" smtClean="0"/>
              <a:t>% lækkun frá 2,215%. Er það næg </a:t>
            </a:r>
            <a:r>
              <a:rPr lang="is-IS" dirty="0" smtClean="0"/>
              <a:t>leiðrétting</a:t>
            </a:r>
            <a:r>
              <a:rPr lang="is-IS" dirty="0" smtClean="0"/>
              <a:t> </a:t>
            </a:r>
            <a:r>
              <a:rPr lang="is-IS" dirty="0" smtClean="0"/>
              <a:t>til að stuðla að jafnvægi </a:t>
            </a:r>
            <a:r>
              <a:rPr lang="is-IS" dirty="0"/>
              <a:t> </a:t>
            </a:r>
            <a:r>
              <a:rPr lang="is-IS" dirty="0" smtClean="0"/>
              <a:t>m.v. árslok 2013.</a:t>
            </a:r>
          </a:p>
          <a:p>
            <a:r>
              <a:rPr lang="is-IS" dirty="0" smtClean="0"/>
              <a:t>Vitum að tryggingafræðileg staða mun veikjast fram á haust 2014 um </a:t>
            </a:r>
            <a:r>
              <a:rPr lang="is-IS" dirty="0" smtClean="0"/>
              <a:t>nálægt</a:t>
            </a:r>
            <a:r>
              <a:rPr lang="is-IS" dirty="0" smtClean="0"/>
              <a:t> </a:t>
            </a:r>
            <a:r>
              <a:rPr lang="is-IS" dirty="0" smtClean="0"/>
              <a:t>0,3% vegna núverandi halla.  </a:t>
            </a:r>
          </a:p>
          <a:p>
            <a:r>
              <a:rPr lang="is-IS" dirty="0" smtClean="0"/>
              <a:t>Aukin nýting 95 ára reglu á næstu árum </a:t>
            </a:r>
            <a:r>
              <a:rPr lang="is-IS" dirty="0" smtClean="0"/>
              <a:t>umfram forsendur kann </a:t>
            </a:r>
            <a:r>
              <a:rPr lang="is-IS" dirty="0" smtClean="0"/>
              <a:t>að veikja stöðuna enn frekar.</a:t>
            </a:r>
          </a:p>
          <a:p>
            <a:r>
              <a:rPr lang="is-IS" dirty="0" smtClean="0"/>
              <a:t>Reynist sjóðfélagar lifa lengur en tryggingafræðileg úttekt miðar við hefur það </a:t>
            </a:r>
            <a:r>
              <a:rPr lang="is-IS" dirty="0" smtClean="0"/>
              <a:t>mögulega áhrif </a:t>
            </a:r>
            <a:r>
              <a:rPr lang="is-IS" dirty="0" smtClean="0"/>
              <a:t>til veikingar. </a:t>
            </a:r>
          </a:p>
          <a:p>
            <a:r>
              <a:rPr lang="is-IS" dirty="0" smtClean="0"/>
              <a:t>Full leiðrétting nú styrkir stöðu deildarinnar inn í framtíðina.</a:t>
            </a:r>
          </a:p>
          <a:p>
            <a:endParaRPr lang="is-IS" dirty="0" smtClean="0"/>
          </a:p>
          <a:p>
            <a:endParaRPr lang="is-IS" dirty="0"/>
          </a:p>
          <a:p>
            <a:pPr marL="0" indent="0" algn="ctr">
              <a:buNone/>
            </a:pPr>
            <a:endParaRPr lang="is-IS" dirty="0" smtClean="0"/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64886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980" y="1818482"/>
            <a:ext cx="7940040" cy="4074477"/>
          </a:xfrm>
        </p:spPr>
        <p:txBody>
          <a:bodyPr>
            <a:normAutofit/>
          </a:bodyPr>
          <a:lstStyle/>
          <a:p>
            <a:r>
              <a:rPr lang="is-IS" sz="5400" b="1" dirty="0" smtClean="0"/>
              <a:t>Lífeyrissjóður bankamanna</a:t>
            </a:r>
            <a:br>
              <a:rPr lang="is-IS" sz="5400" b="1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Ársfundur </a:t>
            </a:r>
            <a:br>
              <a:rPr lang="is-IS" sz="4000" dirty="0" smtClean="0"/>
            </a:br>
            <a:r>
              <a:rPr lang="is-IS" sz="4000" dirty="0" smtClean="0"/>
              <a:t>26. mars 2014</a:t>
            </a:r>
            <a:br>
              <a:rPr lang="is-IS" sz="4000" dirty="0" smtClean="0"/>
            </a:br>
            <a:r>
              <a:rPr lang="is-IS" sz="4000" dirty="0" smtClean="0"/>
              <a:t/>
            </a:r>
            <a:br>
              <a:rPr lang="is-IS" sz="4000" dirty="0" smtClean="0"/>
            </a:br>
            <a:r>
              <a:rPr lang="is-IS" sz="4000" dirty="0" smtClean="0"/>
              <a:t>Takk fyrir</a:t>
            </a:r>
            <a:endParaRPr lang="is-IS" sz="4000" dirty="0"/>
          </a:p>
        </p:txBody>
      </p:sp>
    </p:spTree>
    <p:extLst>
      <p:ext uri="{BB962C8B-B14F-4D97-AF65-F5344CB8AC3E}">
        <p14:creationId xmlns:p14="http://schemas.microsoft.com/office/powerpoint/2010/main" val="420661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Staðreyndir	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Árleg réttindaávinnsla nú 2,125% eða 85% af launum eftir 40 ár.</a:t>
            </a:r>
          </a:p>
          <a:p>
            <a:r>
              <a:rPr lang="is-IS" dirty="0" smtClean="0"/>
              <a:t>Tryggingafræðileg staða Hlutfallsdeildar: </a:t>
            </a:r>
            <a:br>
              <a:rPr lang="is-IS" dirty="0" smtClean="0"/>
            </a:br>
            <a:r>
              <a:rPr lang="is-IS" dirty="0" smtClean="0"/>
              <a:t>			-9,72% </a:t>
            </a:r>
            <a:r>
              <a:rPr lang="is-IS" sz="1400" dirty="0" smtClean="0"/>
              <a:t>31.12.2013</a:t>
            </a:r>
            <a:r>
              <a:rPr lang="is-IS" dirty="0" smtClean="0"/>
              <a:t>        -7,94% </a:t>
            </a:r>
            <a:r>
              <a:rPr lang="is-IS" sz="1400" dirty="0" smtClean="0"/>
              <a:t>31.12.2012</a:t>
            </a:r>
            <a:r>
              <a:rPr lang="is-IS" dirty="0" smtClean="0"/>
              <a:t> </a:t>
            </a:r>
          </a:p>
          <a:p>
            <a:r>
              <a:rPr lang="is-IS" dirty="0" smtClean="0"/>
              <a:t>Heldur áfram að versna meðan ekki er leiðrétt að fullu.</a:t>
            </a:r>
          </a:p>
          <a:p>
            <a:r>
              <a:rPr lang="is-IS" dirty="0" smtClean="0"/>
              <a:t>Skerðing er óþægileg, en nauðsynleg.</a:t>
            </a:r>
          </a:p>
          <a:p>
            <a:r>
              <a:rPr lang="is-IS" dirty="0" smtClean="0"/>
              <a:t>Hægt að taka skerðingu í skrefum, en það er óhagstæðara þeim sem enn greiða til sjóðsins og ekki samkvæmt </a:t>
            </a:r>
            <a:r>
              <a:rPr lang="is-IS" dirty="0"/>
              <a:t>j</a:t>
            </a:r>
            <a:r>
              <a:rPr lang="is-IS" dirty="0" smtClean="0"/>
              <a:t>afnræðisreglu.</a:t>
            </a:r>
          </a:p>
          <a:p>
            <a:endParaRPr lang="is-IS" dirty="0"/>
          </a:p>
          <a:p>
            <a:pPr marL="0" indent="0" algn="ctr">
              <a:buNone/>
            </a:pPr>
            <a:r>
              <a:rPr lang="is-IS" dirty="0" smtClean="0"/>
              <a:t>En hver eru áhrifin í raun af ólíkum skrefum á tekjur?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4145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s-IS" dirty="0" smtClean="0"/>
              <a:t>Samhengi lífeyristekna og ráðstöfunartekna</a:t>
            </a:r>
            <a:r>
              <a:rPr lang="is-IS" sz="2000" dirty="0" smtClean="0"/>
              <a:t/>
            </a:r>
            <a:br>
              <a:rPr lang="is-IS" sz="2000" dirty="0" smtClean="0"/>
            </a:br>
            <a:r>
              <a:rPr lang="is-IS" sz="2000" dirty="0" smtClean="0"/>
              <a:t>(Eftir 67 ára aldur, að teknu tilliti til samspils við Tryggingastofnun Ríkisins)</a:t>
            </a:r>
            <a:endParaRPr lang="is-I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0166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23120" y="6500336"/>
            <a:ext cx="2346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sz="1200" dirty="0" smtClean="0"/>
              <a:t>Heimild: Tryggingastofnun ríkisins</a:t>
            </a:r>
            <a:endParaRPr lang="is-IS" sz="1200" dirty="0"/>
          </a:p>
        </p:txBody>
      </p:sp>
    </p:spTree>
    <p:extLst>
      <p:ext uri="{BB962C8B-B14F-4D97-AF65-F5344CB8AC3E}">
        <p14:creationId xmlns:p14="http://schemas.microsoft.com/office/powerpoint/2010/main" val="313874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349885"/>
            <a:ext cx="10515600" cy="1325563"/>
          </a:xfrm>
        </p:spPr>
        <p:txBody>
          <a:bodyPr/>
          <a:lstStyle/>
          <a:p>
            <a:pPr algn="ctr"/>
            <a:r>
              <a:rPr lang="is-IS" dirty="0" smtClean="0"/>
              <a:t>Áður 2,125% (85%) – tillagan 2% (80%)</a:t>
            </a:r>
            <a:endParaRPr lang="is-I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07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365125"/>
            <a:ext cx="10515600" cy="1325563"/>
          </a:xfrm>
        </p:spPr>
        <p:txBody>
          <a:bodyPr/>
          <a:lstStyle/>
          <a:p>
            <a:pPr algn="ctr"/>
            <a:r>
              <a:rPr lang="is-IS" dirty="0" smtClean="0"/>
              <a:t>Áður 2,125% (85%) – tillagan 2% (80%)</a:t>
            </a:r>
            <a:endParaRPr lang="is-I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274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Stærra skref 2,125% í 1,9% (76%)</a:t>
            </a:r>
            <a:endParaRPr lang="is-I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177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Stærra skref 2,125% í 1,9% (76%)</a:t>
            </a:r>
            <a:endParaRPr lang="is-I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776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578485"/>
            <a:ext cx="10515600" cy="1325563"/>
          </a:xfrm>
        </p:spPr>
        <p:txBody>
          <a:bodyPr/>
          <a:lstStyle/>
          <a:p>
            <a:pPr algn="ctr"/>
            <a:r>
              <a:rPr lang="is-IS" dirty="0" smtClean="0"/>
              <a:t>Áhrif á ráðstöfunartekjur í báðum leiðum</a:t>
            </a:r>
            <a:endParaRPr lang="is-I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0147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956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2765"/>
            <a:ext cx="10515600" cy="1325563"/>
          </a:xfrm>
        </p:spPr>
        <p:txBody>
          <a:bodyPr/>
          <a:lstStyle/>
          <a:p>
            <a:pPr algn="ctr"/>
            <a:r>
              <a:rPr lang="is-IS" dirty="0" smtClean="0"/>
              <a:t>Áhrif á ráðstöfunartekjur í báðum leiðum</a:t>
            </a:r>
            <a:endParaRPr lang="is-I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215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58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457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Áhrif samþykktarbreytinga Ólafur Kr. Valdimarsson</vt:lpstr>
      <vt:lpstr>Staðreyndir </vt:lpstr>
      <vt:lpstr>Samhengi lífeyristekna og ráðstöfunartekna (Eftir 67 ára aldur, að teknu tilliti til samspils við Tryggingastofnun Ríkisins)</vt:lpstr>
      <vt:lpstr>Áður 2,125% (85%) – tillagan 2% (80%)</vt:lpstr>
      <vt:lpstr>Áður 2,125% (85%) – tillagan 2% (80%)</vt:lpstr>
      <vt:lpstr>Stærra skref 2,125% í 1,9% (76%)</vt:lpstr>
      <vt:lpstr>Stærra skref 2,125% í 1,9% (76%)</vt:lpstr>
      <vt:lpstr>Áhrif á ráðstöfunartekjur í báðum leiðum</vt:lpstr>
      <vt:lpstr>Áhrif á ráðstöfunartekjur í báðum leiðum</vt:lpstr>
      <vt:lpstr>Fjöldi lífeyrisþega í hverju tekjubili. - Hlutfallsdeild -</vt:lpstr>
      <vt:lpstr>Áætluð áhrif - tölur</vt:lpstr>
      <vt:lpstr>Áætluð áhrif - tölur</vt:lpstr>
      <vt:lpstr>Tímaáætlun og viðbrögð </vt:lpstr>
      <vt:lpstr>Aðgerðir, forsendur og framtíðin</vt:lpstr>
      <vt:lpstr>Lífeyrissjóður bankamanna  Ársfundur  26. mars 2014  Takk fyrir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Áhrif samþykktarbreytinga</dc:title>
  <dc:creator>olafur</dc:creator>
  <cp:lastModifiedBy>olafur</cp:lastModifiedBy>
  <cp:revision>21</cp:revision>
  <dcterms:created xsi:type="dcterms:W3CDTF">2014-03-18T15:06:57Z</dcterms:created>
  <dcterms:modified xsi:type="dcterms:W3CDTF">2014-03-26T09:25:54Z</dcterms:modified>
</cp:coreProperties>
</file>